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oboto"/>
      <p:regular r:id="rId49"/>
      <p:bold r:id="rId50"/>
      <p:italic r:id="rId51"/>
      <p:boldItalic r:id="rId52"/>
    </p:embeddedFont>
    <p:embeddedFont>
      <p:font typeface="Fira Sans Extra Condensed Medium"/>
      <p:regular r:id="rId53"/>
      <p:bold r:id="rId54"/>
      <p:italic r:id="rId55"/>
      <p:boldItalic r:id="rId56"/>
    </p:embeddedFont>
    <p:embeddedFont>
      <p:font typeface="Roboto Condensed"/>
      <p:regular r:id="rId57"/>
      <p:bold r:id="rId58"/>
      <p:italic r:id="rId59"/>
      <p:boldItalic r:id="rId60"/>
    </p:embeddedFont>
    <p:embeddedFont>
      <p:font typeface="Roboto Condensed Light"/>
      <p:regular r:id="rId61"/>
      <p:bold r:id="rId62"/>
      <p:italic r:id="rId63"/>
      <p:boldItalic r:id="rId64"/>
    </p:embeddedFont>
    <p:embeddedFont>
      <p:font typeface="Exo 2"/>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0A1AB7-B010-400B-A62A-A94248B6043D}">
  <a:tblStyle styleId="{540A1AB7-B010-400B-A62A-A94248B604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CondensedLight-bold.fntdata"/><Relationship Id="rId61" Type="http://schemas.openxmlformats.org/officeDocument/2006/relationships/font" Target="fonts/RobotoCondensedLight-regular.fntdata"/><Relationship Id="rId20" Type="http://schemas.openxmlformats.org/officeDocument/2006/relationships/slide" Target="slides/slide15.xml"/><Relationship Id="rId64" Type="http://schemas.openxmlformats.org/officeDocument/2006/relationships/font" Target="fonts/RobotoCondensedLight-boldItalic.fntdata"/><Relationship Id="rId63" Type="http://schemas.openxmlformats.org/officeDocument/2006/relationships/font" Target="fonts/RobotoCondensedLight-italic.fntdata"/><Relationship Id="rId22" Type="http://schemas.openxmlformats.org/officeDocument/2006/relationships/slide" Target="slides/slide17.xml"/><Relationship Id="rId66" Type="http://schemas.openxmlformats.org/officeDocument/2006/relationships/font" Target="fonts/Exo2-bold.fntdata"/><Relationship Id="rId21" Type="http://schemas.openxmlformats.org/officeDocument/2006/relationships/slide" Target="slides/slide16.xml"/><Relationship Id="rId65" Type="http://schemas.openxmlformats.org/officeDocument/2006/relationships/font" Target="fonts/Exo2-regular.fntdata"/><Relationship Id="rId24" Type="http://schemas.openxmlformats.org/officeDocument/2006/relationships/slide" Target="slides/slide19.xml"/><Relationship Id="rId68" Type="http://schemas.openxmlformats.org/officeDocument/2006/relationships/font" Target="fonts/Exo2-boldItalic.fntdata"/><Relationship Id="rId23" Type="http://schemas.openxmlformats.org/officeDocument/2006/relationships/slide" Target="slides/slide18.xml"/><Relationship Id="rId67" Type="http://schemas.openxmlformats.org/officeDocument/2006/relationships/font" Target="fonts/Exo2-italic.fntdata"/><Relationship Id="rId60" Type="http://schemas.openxmlformats.org/officeDocument/2006/relationships/font" Target="fonts/RobotoCondense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FiraSansExtraCondensedMedium-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FiraSansExtraCondensedMedium-italic.fntdata"/><Relationship Id="rId10" Type="http://schemas.openxmlformats.org/officeDocument/2006/relationships/slide" Target="slides/slide5.xml"/><Relationship Id="rId54" Type="http://schemas.openxmlformats.org/officeDocument/2006/relationships/font" Target="fonts/FiraSansExtraCondensedMedium-bold.fntdata"/><Relationship Id="rId13" Type="http://schemas.openxmlformats.org/officeDocument/2006/relationships/slide" Target="slides/slide8.xml"/><Relationship Id="rId57" Type="http://schemas.openxmlformats.org/officeDocument/2006/relationships/font" Target="fonts/RobotoCondensed-regular.fntdata"/><Relationship Id="rId12" Type="http://schemas.openxmlformats.org/officeDocument/2006/relationships/slide" Target="slides/slide7.xml"/><Relationship Id="rId56" Type="http://schemas.openxmlformats.org/officeDocument/2006/relationships/font" Target="fonts/FiraSansExtraCondensedMedium-boldItalic.fntdata"/><Relationship Id="rId15" Type="http://schemas.openxmlformats.org/officeDocument/2006/relationships/slide" Target="slides/slide10.xml"/><Relationship Id="rId59" Type="http://schemas.openxmlformats.org/officeDocument/2006/relationships/font" Target="fonts/RobotoCondensed-italic.fntdata"/><Relationship Id="rId14" Type="http://schemas.openxmlformats.org/officeDocument/2006/relationships/slide" Target="slides/slide9.xml"/><Relationship Id="rId58" Type="http://schemas.openxmlformats.org/officeDocument/2006/relationships/font" Target="fonts/RobotoCondense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a05024de4d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a05024de4d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a50de32c3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a50de32c3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oboto Condensed Light"/>
                <a:ea typeface="Roboto Condensed Light"/>
                <a:cs typeface="Roboto Condensed Light"/>
                <a:sym typeface="Roboto Condensed Light"/>
              </a:rPr>
              <a:t>A public-key encryption scheme is correct if an honest in-order execution of KeyGen, Enc, Dec, results in Dec outputting the same message that is input into Enc (with overwhelming probability)</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Condensed Light"/>
                <a:ea typeface="Roboto Condensed Light"/>
                <a:cs typeface="Roboto Condensed Light"/>
                <a:sym typeface="Roboto Condensed Light"/>
              </a:rPr>
              <a:t>A public-key encryption is IND-CPA if any adversary cannot distinguish between ciphertexts of two adversarially-chosen messages with non-negligible advantage</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Condensed Light"/>
                <a:ea typeface="Roboto Condensed Light"/>
                <a:cs typeface="Roboto Condensed Light"/>
                <a:sym typeface="Roboto Condensed Light"/>
              </a:rPr>
              <a:t>A key-encapsulation mechanism is correct if an honest in-order execution of KeyGen, Enc, and Dec results in the same shared session key output by Encap &amp; Decap  (with overwhelming probability)</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400">
                <a:solidFill>
                  <a:schemeClr val="dk1"/>
                </a:solidFill>
                <a:latin typeface="Roboto Condensed Light"/>
                <a:ea typeface="Roboto Condensed Light"/>
                <a:cs typeface="Roboto Condensed Light"/>
                <a:sym typeface="Roboto Condensed Light"/>
              </a:rPr>
              <a:t>A KEM is IND-CCA if any adversary with access to a decapsulation oracle, on input of a random challenge session key and a challenge ciphertext, cannot distinguish between the case when the session key is encapsulated in the ciphertext and the case when the session key is independent and uniformly random, with non-negligible advantage</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a50de32c3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a50de32c3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a5c072915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a5c072915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ae1534715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ae1534715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Essentially FO transform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a5c072915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a5c07291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434343"/>
                </a:solidFill>
                <a:latin typeface="Roboto Condensed Light"/>
                <a:ea typeface="Roboto Condensed Light"/>
                <a:cs typeface="Roboto Condensed Light"/>
                <a:sym typeface="Roboto Condensed Light"/>
              </a:rPr>
              <a:t>A high level description of FO transform used by FrodoKEM in shown aside in Algo. 4, 5 &amp; 6, where H is a cryptographic Hash </a:t>
            </a:r>
            <a:br>
              <a:rPr lang="en" sz="1400">
                <a:solidFill>
                  <a:srgbClr val="434343"/>
                </a:solidFill>
                <a:latin typeface="Roboto Condensed Light"/>
                <a:ea typeface="Roboto Condensed Light"/>
                <a:cs typeface="Roboto Condensed Light"/>
                <a:sym typeface="Roboto Condensed Light"/>
              </a:rPr>
            </a:br>
            <a:r>
              <a:rPr lang="en" sz="1400">
                <a:solidFill>
                  <a:srgbClr val="434343"/>
                </a:solidFill>
                <a:latin typeface="Roboto Condensed Light"/>
                <a:ea typeface="Roboto Condensed Light"/>
                <a:cs typeface="Roboto Condensed Light"/>
                <a:sym typeface="Roboto Condensed Light"/>
              </a:rPr>
              <a:t>Function(e.g. SHAKE) modeled as random oracle.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a50de32c3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a50de32c3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a50de32c3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a50de32c3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434343"/>
                </a:solidFill>
                <a:latin typeface="Roboto Condensed Light"/>
                <a:ea typeface="Roboto Condensed Light"/>
                <a:cs typeface="Roboto Condensed Light"/>
                <a:sym typeface="Roboto Condensed Light"/>
              </a:rPr>
              <a:t> </a:t>
            </a:r>
            <a:r>
              <a:rPr b="1" lang="en" sz="1400" u="sng">
                <a:solidFill>
                  <a:srgbClr val="434343"/>
                </a:solidFill>
                <a:latin typeface="Roboto Condensed"/>
                <a:ea typeface="Roboto Condensed"/>
                <a:cs typeface="Roboto Condensed"/>
                <a:sym typeface="Roboto Condensed"/>
              </a:rPr>
              <a:t>Note</a:t>
            </a:r>
            <a:r>
              <a:rPr lang="en" sz="1400">
                <a:solidFill>
                  <a:srgbClr val="434343"/>
                </a:solidFill>
                <a:latin typeface="Roboto Condensed Light"/>
                <a:ea typeface="Roboto Condensed Light"/>
                <a:cs typeface="Roboto Condensed Light"/>
                <a:sym typeface="Roboto Condensed Light"/>
              </a:rPr>
              <a:t>: This whole work is set up in the scenario of running a lattice KEM’s KeyGen in a cloud computing environment, where an adversary will have access to a common, shared memory architecture on which the honest users runs KeyGen().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ae1534715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ae1534715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b0e785065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b0e785065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a05024de4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a05024de4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abe31fe9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abe31fe91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ae1534715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ae1534715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additional problems due to memory bit mask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ae1534715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ae1534715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Won’t go into the decryption failure rate analysis, we defer to the paper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ae1534715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ae1534715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boosting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ae1534715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ae1534715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ae1534715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ae1534715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a05024de4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a05024de4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b060bec4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b060bec4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abe31fe91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abe31fe91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ae1534715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ae1534715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a05024de4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a05024de4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solidFill>
                  <a:srgbClr val="434343"/>
                </a:solidFill>
                <a:latin typeface="Roboto Condensed Light"/>
                <a:ea typeface="Roboto Condensed Light"/>
                <a:cs typeface="Roboto Condensed Light"/>
                <a:sym typeface="Roboto Condensed Light"/>
              </a:rPr>
              <a:t>By targeting the locations in RAM where we the LWE secret key and error are stored during the key-generation process, we can use Rowhammer to flip some of the higher-order bits of the LWE secret key material. This in turn, means that the magnitude of certain secret and error coordinates are far higher than would be naturally generated by an honest run. </a:t>
            </a:r>
            <a:endParaRPr sz="1400">
              <a:solidFill>
                <a:srgbClr val="434343"/>
              </a:solidFill>
              <a:latin typeface="Roboto Condensed Light"/>
              <a:ea typeface="Roboto Condensed Light"/>
              <a:cs typeface="Roboto Condensed Light"/>
              <a:sym typeface="Roboto Condensed Light"/>
            </a:endParaRPr>
          </a:p>
          <a:p>
            <a:pPr indent="0" lvl="0" marL="0" rtl="0" algn="just">
              <a:spcBef>
                <a:spcPts val="0"/>
              </a:spcBef>
              <a:spcAft>
                <a:spcPts val="0"/>
              </a:spcAft>
              <a:buClr>
                <a:schemeClr val="dk1"/>
              </a:buClr>
              <a:buSzPts val="1100"/>
              <a:buFont typeface="Arial"/>
              <a:buNone/>
            </a:pPr>
            <a:r>
              <a:t/>
            </a:r>
            <a:endParaRPr sz="1400">
              <a:solidFill>
                <a:srgbClr val="434343"/>
              </a:solidFill>
              <a:latin typeface="Roboto Condensed Light"/>
              <a:ea typeface="Roboto Condensed Light"/>
              <a:cs typeface="Roboto Condensed Light"/>
              <a:sym typeface="Roboto Condensed Light"/>
            </a:endParaRPr>
          </a:p>
          <a:p>
            <a:pPr indent="0" lvl="0" marL="0" rtl="0" algn="just">
              <a:spcBef>
                <a:spcPts val="0"/>
              </a:spcBef>
              <a:spcAft>
                <a:spcPts val="0"/>
              </a:spcAft>
              <a:buClr>
                <a:schemeClr val="dk1"/>
              </a:buClr>
              <a:buSzPts val="1100"/>
              <a:buFont typeface="Arial"/>
              <a:buNone/>
            </a:pPr>
            <a:r>
              <a:t/>
            </a:r>
            <a:endParaRPr sz="1400">
              <a:solidFill>
                <a:srgbClr val="434343"/>
              </a:solidFill>
              <a:latin typeface="Roboto Condensed Light"/>
              <a:ea typeface="Roboto Condensed Light"/>
              <a:cs typeface="Roboto Condensed Light"/>
              <a:sym typeface="Roboto Condensed Light"/>
            </a:endParaRPr>
          </a:p>
          <a:p>
            <a:pPr indent="0" lvl="0" marL="0" rtl="0" algn="just">
              <a:spcBef>
                <a:spcPts val="0"/>
              </a:spcBef>
              <a:spcAft>
                <a:spcPts val="0"/>
              </a:spcAft>
              <a:buClr>
                <a:schemeClr val="dk1"/>
              </a:buClr>
              <a:buSzPts val="1100"/>
              <a:buFont typeface="Arial"/>
              <a:buNone/>
            </a:pPr>
            <a:r>
              <a:t/>
            </a:r>
            <a:endParaRPr sz="1400">
              <a:solidFill>
                <a:srgbClr val="434343"/>
              </a:solidFill>
              <a:latin typeface="Roboto Condensed Light"/>
              <a:ea typeface="Roboto Condensed Light"/>
              <a:cs typeface="Roboto Condensed Light"/>
              <a:sym typeface="Roboto Condensed Light"/>
            </a:endParaRPr>
          </a:p>
          <a:p>
            <a:pPr indent="0" lvl="0" marL="0" rtl="0" algn="just">
              <a:spcBef>
                <a:spcPts val="0"/>
              </a:spcBef>
              <a:spcAft>
                <a:spcPts val="0"/>
              </a:spcAft>
              <a:buClr>
                <a:schemeClr val="dk1"/>
              </a:buClr>
              <a:buSzPts val="1100"/>
              <a:buFont typeface="Arial"/>
              <a:buNone/>
            </a:pPr>
            <a:r>
              <a:t/>
            </a:r>
            <a:endParaRPr sz="1400">
              <a:solidFill>
                <a:srgbClr val="434343"/>
              </a:solidFill>
              <a:latin typeface="Roboto Condensed Light"/>
              <a:ea typeface="Roboto Condensed Light"/>
              <a:cs typeface="Roboto Condensed Light"/>
              <a:sym typeface="Roboto Condensed Light"/>
            </a:endParaRPr>
          </a:p>
          <a:p>
            <a:pPr indent="0" lvl="0" marL="0" rtl="0" algn="just">
              <a:spcBef>
                <a:spcPts val="0"/>
              </a:spcBef>
              <a:spcAft>
                <a:spcPts val="0"/>
              </a:spcAft>
              <a:buClr>
                <a:schemeClr val="dk1"/>
              </a:buClr>
              <a:buSzPts val="1100"/>
              <a:buFont typeface="Arial"/>
              <a:buNone/>
            </a:pPr>
            <a:r>
              <a:t/>
            </a:r>
            <a:endParaRPr sz="1400">
              <a:solidFill>
                <a:srgbClr val="434343"/>
              </a:solidFill>
              <a:latin typeface="Roboto Condensed Light"/>
              <a:ea typeface="Roboto Condensed Light"/>
              <a:cs typeface="Roboto Condensed Light"/>
              <a:sym typeface="Roboto Condensed Light"/>
            </a:endParaRPr>
          </a:p>
          <a:p>
            <a:pPr indent="0" lvl="0" marL="0" rtl="0" algn="just">
              <a:spcBef>
                <a:spcPts val="0"/>
              </a:spcBef>
              <a:spcAft>
                <a:spcPts val="0"/>
              </a:spcAft>
              <a:buClr>
                <a:schemeClr val="dk1"/>
              </a:buClr>
              <a:buSzPts val="1100"/>
              <a:buFont typeface="Arial"/>
              <a:buNone/>
            </a:pPr>
            <a:r>
              <a:t/>
            </a:r>
            <a:endParaRPr sz="1400">
              <a:solidFill>
                <a:srgbClr val="434343"/>
              </a:solidFill>
              <a:latin typeface="Roboto Condensed Light"/>
              <a:ea typeface="Roboto Condensed Light"/>
              <a:cs typeface="Roboto Condensed Light"/>
              <a:sym typeface="Roboto Condensed Light"/>
            </a:endParaRPr>
          </a:p>
          <a:p>
            <a:pPr indent="0" lvl="0" marL="0" rtl="0" algn="just">
              <a:spcBef>
                <a:spcPts val="0"/>
              </a:spcBef>
              <a:spcAft>
                <a:spcPts val="0"/>
              </a:spcAft>
              <a:buClr>
                <a:schemeClr val="dk1"/>
              </a:buClr>
              <a:buSzPts val="1100"/>
              <a:buFont typeface="Arial"/>
              <a:buNone/>
            </a:pPr>
            <a:r>
              <a:rPr lang="en" sz="1400">
                <a:solidFill>
                  <a:srgbClr val="434343"/>
                </a:solidFill>
                <a:latin typeface="Roboto Condensed Light"/>
                <a:ea typeface="Roboto Condensed Light"/>
                <a:cs typeface="Roboto Condensed Light"/>
                <a:sym typeface="Roboto Condensed Light"/>
              </a:rPr>
              <a:t>The effect is that decryption failures become somewhat more likely (not so much for the honest user to know the difference), but an adversary who know precisely which bits were flipped.</a:t>
            </a:r>
            <a:endParaRPr sz="1400">
              <a:solidFill>
                <a:srgbClr val="434343"/>
              </a:solidFill>
              <a:latin typeface="Roboto Condensed Light"/>
              <a:ea typeface="Roboto Condensed Light"/>
              <a:cs typeface="Roboto Condensed Light"/>
              <a:sym typeface="Roboto Condensed Light"/>
            </a:endParaRPr>
          </a:p>
          <a:p>
            <a:pPr indent="0" lvl="0" marL="0" rtl="0" algn="just">
              <a:spcBef>
                <a:spcPts val="0"/>
              </a:spcBef>
              <a:spcAft>
                <a:spcPts val="0"/>
              </a:spcAft>
              <a:buClr>
                <a:schemeClr val="dk1"/>
              </a:buClr>
              <a:buSzPts val="1100"/>
              <a:buFont typeface="Arial"/>
              <a:buNone/>
            </a:pPr>
            <a:r>
              <a:t/>
            </a:r>
            <a:endParaRPr sz="1400">
              <a:solidFill>
                <a:srgbClr val="434343"/>
              </a:solidFill>
              <a:latin typeface="Roboto Condensed Light"/>
              <a:ea typeface="Roboto Condensed Light"/>
              <a:cs typeface="Roboto Condensed Light"/>
              <a:sym typeface="Roboto Condensed Light"/>
            </a:endParaRPr>
          </a:p>
          <a:p>
            <a:pPr indent="0" lvl="0" marL="0" rtl="0" algn="just">
              <a:spcBef>
                <a:spcPts val="0"/>
              </a:spcBef>
              <a:spcAft>
                <a:spcPts val="0"/>
              </a:spcAft>
              <a:buClr>
                <a:schemeClr val="dk1"/>
              </a:buClr>
              <a:buSzPts val="1100"/>
              <a:buFont typeface="Arial"/>
              <a:buNone/>
            </a:pPr>
            <a:r>
              <a:rPr lang="en" sz="1400">
                <a:solidFill>
                  <a:srgbClr val="434343"/>
                </a:solidFill>
                <a:latin typeface="Roboto Condensed Light"/>
                <a:ea typeface="Roboto Condensed Light"/>
                <a:cs typeface="Roboto Condensed Light"/>
                <a:sym typeface="Roboto Condensed Light"/>
              </a:rPr>
              <a:t>While this is the high level overview of our attack exploiting the Rowhammer bug, there’s a lot of issues and complications that needs to be considered to make this approach feasible in a real world scenario. We’ll be discussing those later in this presentation.</a:t>
            </a:r>
            <a:endParaRPr sz="1400">
              <a:solidFill>
                <a:srgbClr val="434343"/>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9baafe93d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9baafe93d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a05024de4d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a05024de4d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abe31fe91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abe31fe91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abe31fe91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abe31fe91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abe31fe91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abe31fe91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9baafe93d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9baafe93df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abe31fe9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abe31fe9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rgbClr val="434343"/>
              </a:buClr>
              <a:buSzPts val="1200"/>
              <a:buFont typeface="Roboto Condensed Light"/>
              <a:buChar char="●"/>
            </a:pPr>
            <a:r>
              <a:rPr lang="en" sz="1400">
                <a:solidFill>
                  <a:srgbClr val="434343"/>
                </a:solidFill>
                <a:latin typeface="Roboto Condensed Light"/>
                <a:ea typeface="Roboto Condensed Light"/>
                <a:cs typeface="Roboto Condensed Light"/>
                <a:sym typeface="Roboto Condensed Light"/>
              </a:rPr>
              <a:t>If we can determine the value of u, we can easily recover the session key.</a:t>
            </a:r>
            <a:endParaRPr sz="1400">
              <a:solidFill>
                <a:srgbClr val="434343"/>
              </a:solidFill>
              <a:latin typeface="Roboto Condensed Light"/>
              <a:ea typeface="Roboto Condensed Light"/>
              <a:cs typeface="Roboto Condensed Light"/>
              <a:sym typeface="Roboto Condensed Light"/>
            </a:endParaRPr>
          </a:p>
          <a:p>
            <a:pPr indent="-317500" lvl="0" marL="457200" rtl="0" algn="just">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In </a:t>
            </a:r>
            <a:r>
              <a:rPr i="1" lang="en" sz="1400">
                <a:solidFill>
                  <a:srgbClr val="434343"/>
                </a:solidFill>
                <a:latin typeface="Roboto Condensed Light"/>
                <a:ea typeface="Roboto Condensed Light"/>
                <a:cs typeface="Roboto Condensed Light"/>
                <a:sym typeface="Roboto Condensed Light"/>
              </a:rPr>
              <a:t>FrodoKEM.Decap()</a:t>
            </a:r>
            <a:r>
              <a:rPr lang="en" sz="1400">
                <a:solidFill>
                  <a:srgbClr val="434343"/>
                </a:solidFill>
                <a:latin typeface="Roboto Condensed Light"/>
                <a:ea typeface="Roboto Condensed Light"/>
                <a:cs typeface="Roboto Condensed Light"/>
                <a:sym typeface="Roboto Condensed Light"/>
              </a:rPr>
              <a:t>, u is decoded from an 8x8 message matrix </a:t>
            </a:r>
            <a:r>
              <a:rPr b="1" lang="en" sz="1400">
                <a:solidFill>
                  <a:srgbClr val="434343"/>
                </a:solidFill>
                <a:latin typeface="Roboto Condensed"/>
                <a:ea typeface="Roboto Condensed"/>
                <a:cs typeface="Roboto Condensed"/>
                <a:sym typeface="Roboto Condensed"/>
              </a:rPr>
              <a:t>M,</a:t>
            </a:r>
            <a:r>
              <a:rPr lang="en" sz="1400">
                <a:solidFill>
                  <a:srgbClr val="434343"/>
                </a:solidFill>
                <a:latin typeface="Roboto Condensed Light"/>
                <a:ea typeface="Roboto Condensed Light"/>
                <a:cs typeface="Roboto Condensed Light"/>
                <a:sym typeface="Roboto Condensed Light"/>
              </a:rPr>
              <a:t> but we cannot calculate </a:t>
            </a:r>
            <a:r>
              <a:rPr b="1" lang="en" sz="1400">
                <a:solidFill>
                  <a:srgbClr val="434343"/>
                </a:solidFill>
                <a:latin typeface="Roboto Condensed"/>
                <a:ea typeface="Roboto Condensed"/>
                <a:cs typeface="Roboto Condensed"/>
                <a:sym typeface="Roboto Condensed"/>
              </a:rPr>
              <a:t>M </a:t>
            </a:r>
            <a:r>
              <a:rPr lang="en" sz="1400">
                <a:solidFill>
                  <a:srgbClr val="434343"/>
                </a:solidFill>
                <a:latin typeface="Roboto Condensed Light"/>
                <a:ea typeface="Roboto Condensed Light"/>
                <a:cs typeface="Roboto Condensed Light"/>
                <a:sym typeface="Roboto Condensed Light"/>
              </a:rPr>
              <a:t>due to lack of our full secret key!</a:t>
            </a:r>
            <a:endParaRPr sz="1400">
              <a:solidFill>
                <a:srgbClr val="434343"/>
              </a:solidFill>
              <a:latin typeface="Roboto Condensed Light"/>
              <a:ea typeface="Roboto Condensed Light"/>
              <a:cs typeface="Roboto Condensed Light"/>
              <a:sym typeface="Roboto Condensed Light"/>
            </a:endParaRPr>
          </a:p>
          <a:p>
            <a:pPr indent="-317500" lvl="0" marL="457200" rtl="0" algn="just">
              <a:spcBef>
                <a:spcPts val="0"/>
              </a:spcBef>
              <a:spcAft>
                <a:spcPts val="0"/>
              </a:spcAft>
              <a:buClr>
                <a:srgbClr val="434343"/>
              </a:buClr>
              <a:buSzPts val="1400"/>
              <a:buFont typeface="Roboto Condensed Light"/>
              <a:buChar char="●"/>
            </a:pPr>
            <a:r>
              <a:rPr lang="en" sz="1400">
                <a:solidFill>
                  <a:srgbClr val="434343"/>
                </a:solidFill>
                <a:latin typeface="Roboto Condensed Light"/>
                <a:ea typeface="Roboto Condensed Light"/>
                <a:cs typeface="Roboto Condensed Light"/>
                <a:sym typeface="Roboto Condensed Light"/>
              </a:rPr>
              <a:t>In Frodo-640, the most significant 2 bits of each entry of M are extracted to produce u in FrodoKEM.Decode (resulting in a message size of 128 bits).</a:t>
            </a:r>
            <a:endParaRPr sz="1400">
              <a:solidFill>
                <a:srgbClr val="434343"/>
              </a:solidFill>
              <a:latin typeface="Roboto Condensed Light"/>
              <a:ea typeface="Roboto Condensed Light"/>
              <a:cs typeface="Roboto Condensed Light"/>
              <a:sym typeface="Roboto Condensed 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abe31fe91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abe31fe91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55f804c069fbbc0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5f804c069fbbc0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9baafe93df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9baafe93df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abe31fe91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abe31fe91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just">
              <a:spcBef>
                <a:spcPts val="0"/>
              </a:spcBef>
              <a:spcAft>
                <a:spcPts val="0"/>
              </a:spcAft>
              <a:buClr>
                <a:srgbClr val="434343"/>
              </a:buClr>
              <a:buSzPts val="1200"/>
              <a:buFont typeface="Roboto Condensed Light"/>
              <a:buChar char="○"/>
            </a:pPr>
            <a:r>
              <a:rPr lang="en" sz="1200">
                <a:solidFill>
                  <a:srgbClr val="434343"/>
                </a:solidFill>
                <a:latin typeface="Roboto Condensed Light"/>
                <a:ea typeface="Roboto Condensed Light"/>
                <a:cs typeface="Roboto Condensed Light"/>
                <a:sym typeface="Roboto Condensed Light"/>
              </a:rPr>
              <a:t>: Aims to correct bit flips when they are detected upon reading from memory using “</a:t>
            </a:r>
            <a:r>
              <a:rPr i="1" lang="en" sz="1200">
                <a:solidFill>
                  <a:srgbClr val="434343"/>
                </a:solidFill>
                <a:latin typeface="Roboto Condensed Light"/>
                <a:ea typeface="Roboto Condensed Light"/>
                <a:cs typeface="Roboto Condensed Light"/>
                <a:sym typeface="Roboto Condensed Light"/>
              </a:rPr>
              <a:t>control bits</a:t>
            </a:r>
            <a:r>
              <a:rPr lang="en" sz="1200">
                <a:solidFill>
                  <a:srgbClr val="434343"/>
                </a:solidFill>
                <a:latin typeface="Roboto Condensed Light"/>
                <a:ea typeface="Roboto Condensed Light"/>
                <a:cs typeface="Roboto Condensed Light"/>
                <a:sym typeface="Roboto Condensed Light"/>
              </a:rPr>
              <a:t>" that act as a checksum, enabling bit correction. </a:t>
            </a:r>
            <a:endParaRPr sz="1200">
              <a:solidFill>
                <a:srgbClr val="434343"/>
              </a:solidFill>
              <a:latin typeface="Roboto Condensed Light"/>
              <a:ea typeface="Roboto Condensed Light"/>
              <a:cs typeface="Roboto Condensed Light"/>
              <a:sym typeface="Roboto Condensed Light"/>
            </a:endParaRPr>
          </a:p>
          <a:p>
            <a:pPr indent="-304800" lvl="1" marL="914400" rtl="0" algn="just">
              <a:spcBef>
                <a:spcPts val="0"/>
              </a:spcBef>
              <a:spcAft>
                <a:spcPts val="0"/>
              </a:spcAft>
              <a:buClr>
                <a:srgbClr val="434343"/>
              </a:buClr>
              <a:buSzPts val="1200"/>
              <a:buFont typeface="Roboto Condensed Light"/>
              <a:buChar char="○"/>
            </a:pPr>
            <a:r>
              <a:rPr lang="en" sz="1200">
                <a:solidFill>
                  <a:srgbClr val="434343"/>
                </a:solidFill>
                <a:latin typeface="Roboto Condensed Light"/>
                <a:ea typeface="Roboto Condensed Light"/>
                <a:cs typeface="Roboto Condensed Light"/>
                <a:sym typeface="Roboto Condensed Light"/>
              </a:rPr>
              <a:t>An adversary needs to send a vast number of filtered ciphertexts to mount a successful key recovery attempt. A potential victim could check the distribution of received ciphertexts during the decapsulation process.If the distribution of incoming ciphertexts is skewed towards large values, then it is reasonable to assume that the victim is under attack. </a:t>
            </a:r>
            <a:endParaRPr sz="1200">
              <a:solidFill>
                <a:srgbClr val="434343"/>
              </a:solidFill>
              <a:latin typeface="Roboto Condensed Light"/>
              <a:ea typeface="Roboto Condensed Light"/>
              <a:cs typeface="Roboto Condensed Light"/>
              <a:sym typeface="Roboto Condensed Light"/>
            </a:endParaRPr>
          </a:p>
          <a:p>
            <a:pPr indent="0" lvl="0" marL="0" rtl="0" algn="just">
              <a:spcBef>
                <a:spcPts val="0"/>
              </a:spcBef>
              <a:spcAft>
                <a:spcPts val="0"/>
              </a:spcAft>
              <a:buNone/>
            </a:pPr>
            <a:r>
              <a:t/>
            </a:r>
            <a:endParaRPr sz="1400">
              <a:solidFill>
                <a:srgbClr val="434343"/>
              </a:solidFill>
              <a:latin typeface="Roboto Condensed Light"/>
              <a:ea typeface="Roboto Condensed Light"/>
              <a:cs typeface="Roboto Condensed Light"/>
              <a:sym typeface="Roboto Condensed Light"/>
            </a:endParaRPr>
          </a:p>
          <a:p>
            <a:pPr indent="-304800" lvl="1" marL="914400" rtl="0" algn="just">
              <a:spcBef>
                <a:spcPts val="0"/>
              </a:spcBef>
              <a:spcAft>
                <a:spcPts val="0"/>
              </a:spcAft>
              <a:buClr>
                <a:srgbClr val="434343"/>
              </a:buClr>
              <a:buSzPts val="1200"/>
              <a:buFont typeface="Roboto Condensed Light"/>
              <a:buChar char="○"/>
            </a:pPr>
            <a:r>
              <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b0e785065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b0e785065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a05024de4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a05024de4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ae153471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ae153471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ae153471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ae153471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a50de32c3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a50de32c3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baafe93d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baafe93d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8.jpg"/><Relationship Id="rId4" Type="http://schemas.openxmlformats.org/officeDocument/2006/relationships/image" Target="../media/image5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image" Target="../media/image18.png"/><Relationship Id="rId5"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slide" Target="/ppt/slid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16.xml"/><Relationship Id="rId4" Type="http://schemas.openxmlformats.org/officeDocument/2006/relationships/slide" Target="/ppt/slides/slide3.xml"/><Relationship Id="rId5" Type="http://schemas.openxmlformats.org/officeDocument/2006/relationships/slide" Target="/ppt/slides/slide6.xml"/><Relationship Id="rId6" Type="http://schemas.openxmlformats.org/officeDocument/2006/relationships/slide" Target="/ppt/slides/slide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slide" Target="/ppt/slides/slid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slide" Target="/ppt/slides/slid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slide" Target="/ppt/slides/slide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pic>
        <p:nvPicPr>
          <p:cNvPr id="143" name="Google Shape;143;p29"/>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144" name="Google Shape;144;p29"/>
          <p:cNvCxnSpPr/>
          <p:nvPr/>
        </p:nvCxnSpPr>
        <p:spPr>
          <a:xfrm rot="10800000">
            <a:off x="-6825" y="2056050"/>
            <a:ext cx="2854800" cy="0"/>
          </a:xfrm>
          <a:prstGeom prst="straightConnector1">
            <a:avLst/>
          </a:prstGeom>
          <a:noFill/>
          <a:ln cap="flat" cmpd="sng" w="9525">
            <a:solidFill>
              <a:srgbClr val="FFFFFF"/>
            </a:solidFill>
            <a:prstDash val="solid"/>
            <a:round/>
            <a:headEnd len="med" w="med" type="none"/>
            <a:tailEnd len="med" w="med" type="none"/>
          </a:ln>
        </p:spPr>
      </p:cxnSp>
      <p:cxnSp>
        <p:nvCxnSpPr>
          <p:cNvPr id="145" name="Google Shape;145;p29"/>
          <p:cNvCxnSpPr/>
          <p:nvPr/>
        </p:nvCxnSpPr>
        <p:spPr>
          <a:xfrm rot="10800000">
            <a:off x="4389425" y="2962350"/>
            <a:ext cx="4747800" cy="0"/>
          </a:xfrm>
          <a:prstGeom prst="straightConnector1">
            <a:avLst/>
          </a:prstGeom>
          <a:noFill/>
          <a:ln cap="flat" cmpd="sng" w="9525">
            <a:solidFill>
              <a:srgbClr val="FFFFFF"/>
            </a:solidFill>
            <a:prstDash val="solid"/>
            <a:round/>
            <a:headEnd len="med" w="med" type="none"/>
            <a:tailEnd len="med" w="med" type="none"/>
          </a:ln>
        </p:spPr>
      </p:cxnSp>
      <p:sp>
        <p:nvSpPr>
          <p:cNvPr id="146" name="Google Shape;146;p29"/>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When FRODO Flips</a:t>
            </a:r>
            <a:endParaRPr/>
          </a:p>
        </p:txBody>
      </p:sp>
      <p:sp>
        <p:nvSpPr>
          <p:cNvPr id="147" name="Google Shape;147;p29"/>
          <p:cNvSpPr txBox="1"/>
          <p:nvPr/>
        </p:nvSpPr>
        <p:spPr>
          <a:xfrm>
            <a:off x="5862250" y="3563775"/>
            <a:ext cx="3000000" cy="1231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sz="1700">
              <a:solidFill>
                <a:schemeClr val="lt1"/>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rPr lang="en" sz="1700">
                <a:solidFill>
                  <a:schemeClr val="lt1"/>
                </a:solidFill>
                <a:latin typeface="Roboto Condensed Light"/>
                <a:ea typeface="Roboto Condensed Light"/>
                <a:cs typeface="Roboto Condensed Light"/>
                <a:sym typeface="Roboto Condensed Light"/>
              </a:rPr>
              <a:t>Manasi Singhane</a:t>
            </a:r>
            <a:endParaRPr sz="1700">
              <a:solidFill>
                <a:schemeClr val="lt1"/>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rPr lang="en" sz="1700">
                <a:solidFill>
                  <a:schemeClr val="lt1"/>
                </a:solidFill>
                <a:latin typeface="Roboto Condensed Light"/>
                <a:ea typeface="Roboto Condensed Light"/>
                <a:cs typeface="Roboto Condensed Light"/>
                <a:sym typeface="Roboto Condensed Light"/>
              </a:rPr>
              <a:t>Pawan K. Pradhan</a:t>
            </a:r>
            <a:endParaRPr sz="1700">
              <a:solidFill>
                <a:schemeClr val="lt1"/>
              </a:solidFill>
              <a:latin typeface="Roboto Condensed Light"/>
              <a:ea typeface="Roboto Condensed Light"/>
              <a:cs typeface="Roboto Condensed Light"/>
              <a:sym typeface="Roboto Condensed Light"/>
            </a:endParaRPr>
          </a:p>
          <a:p>
            <a:pPr indent="0" lvl="0" marL="0" rtl="0" algn="r">
              <a:spcBef>
                <a:spcPts val="0"/>
              </a:spcBef>
              <a:spcAft>
                <a:spcPts val="0"/>
              </a:spcAft>
              <a:buNone/>
            </a:pPr>
            <a:r>
              <a:t/>
            </a:r>
            <a:endParaRPr sz="1700">
              <a:solidFill>
                <a:schemeClr val="lt1"/>
              </a:solidFill>
              <a:latin typeface="Roboto Condensed Light"/>
              <a:ea typeface="Roboto Condensed Light"/>
              <a:cs typeface="Roboto Condensed Light"/>
              <a:sym typeface="Roboto Condensed Light"/>
            </a:endParaRPr>
          </a:p>
        </p:txBody>
      </p:sp>
      <p:sp>
        <p:nvSpPr>
          <p:cNvPr id="148" name="Google Shape;148;p29"/>
          <p:cNvSpPr txBox="1"/>
          <p:nvPr/>
        </p:nvSpPr>
        <p:spPr>
          <a:xfrm>
            <a:off x="466700" y="3395900"/>
            <a:ext cx="592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Condensed Light"/>
                <a:ea typeface="Roboto Condensed Light"/>
                <a:cs typeface="Roboto Condensed Light"/>
                <a:sym typeface="Roboto Condensed Light"/>
              </a:rPr>
              <a:t>Fahr et al. 2022</a:t>
            </a:r>
            <a:endParaRPr>
              <a:solidFill>
                <a:schemeClr val="lt1"/>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1000"/>
                                        <p:tgtEl>
                                          <p:spTgt spid="1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1000"/>
                                        <p:tgtEl>
                                          <p:spTgt spid="14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23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8"/>
          <p:cNvSpPr txBox="1"/>
          <p:nvPr/>
        </p:nvSpPr>
        <p:spPr>
          <a:xfrm flipH="1">
            <a:off x="1361500" y="1236475"/>
            <a:ext cx="6808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i="1" lang="en" u="sng">
                <a:latin typeface="Roboto Condensed"/>
                <a:ea typeface="Roboto Condensed"/>
                <a:cs typeface="Roboto Condensed"/>
                <a:sym typeface="Roboto Condensed"/>
              </a:rPr>
              <a:t>Def</a:t>
            </a:r>
            <a:r>
              <a:rPr b="1" lang="en" u="sng">
                <a:latin typeface="Roboto Condensed"/>
                <a:ea typeface="Roboto Condensed"/>
                <a:cs typeface="Roboto Condensed"/>
                <a:sym typeface="Roboto Condensed"/>
              </a:rPr>
              <a:t>:</a:t>
            </a:r>
            <a:r>
              <a:rPr lang="en">
                <a:latin typeface="Roboto Condensed Light"/>
                <a:ea typeface="Roboto Condensed Light"/>
                <a:cs typeface="Roboto Condensed Light"/>
                <a:sym typeface="Roboto Condensed Light"/>
              </a:rPr>
              <a:t> </a:t>
            </a:r>
            <a:r>
              <a:rPr lang="en">
                <a:solidFill>
                  <a:schemeClr val="dk1"/>
                </a:solidFill>
                <a:latin typeface="Roboto Condensed Light"/>
                <a:ea typeface="Roboto Condensed Light"/>
                <a:cs typeface="Roboto Condensed Light"/>
                <a:sym typeface="Roboto Condensed Light"/>
              </a:rPr>
              <a:t>A KEM is a tuple of algorithms:</a:t>
            </a:r>
            <a:endParaRPr>
              <a:solidFill>
                <a:schemeClr val="dk1"/>
              </a:solidFill>
              <a:latin typeface="Roboto Condensed Light"/>
              <a:ea typeface="Roboto Condensed Light"/>
              <a:cs typeface="Roboto Condensed Light"/>
              <a:sym typeface="Roboto Condensed Light"/>
            </a:endParaRPr>
          </a:p>
          <a:p>
            <a:pPr indent="-298450" lvl="0" marL="457200" rtl="0" algn="l">
              <a:spcBef>
                <a:spcPts val="0"/>
              </a:spcBef>
              <a:spcAft>
                <a:spcPts val="0"/>
              </a:spcAft>
              <a:buClr>
                <a:schemeClr val="hlink"/>
              </a:buClr>
              <a:buSzPts val="1100"/>
              <a:buFont typeface="Roboto Condensed Light"/>
              <a:buChar char="●"/>
            </a:pPr>
            <a:r>
              <a:rPr b="1" lang="en">
                <a:solidFill>
                  <a:schemeClr val="dk1"/>
                </a:solidFill>
                <a:latin typeface="Roboto Condensed"/>
                <a:ea typeface="Roboto Condensed"/>
                <a:cs typeface="Roboto Condensed"/>
                <a:sym typeface="Roboto Condensed"/>
              </a:rPr>
              <a:t>KeyGen()</a:t>
            </a:r>
            <a:r>
              <a:rPr lang="en">
                <a:solidFill>
                  <a:schemeClr val="dk1"/>
                </a:solidFill>
                <a:latin typeface="Roboto Condensed Light"/>
                <a:ea typeface="Roboto Condensed Light"/>
                <a:cs typeface="Roboto Condensed Light"/>
                <a:sym typeface="Roboto Condensed Light"/>
              </a:rPr>
              <a:t> - Outputs </a:t>
            </a:r>
            <a:r>
              <a:rPr i="1" lang="en">
                <a:solidFill>
                  <a:schemeClr val="dk1"/>
                </a:solidFill>
                <a:latin typeface="Roboto Condensed Light"/>
                <a:ea typeface="Roboto Condensed Light"/>
                <a:cs typeface="Roboto Condensed Light"/>
                <a:sym typeface="Roboto Condensed Light"/>
              </a:rPr>
              <a:t>(pk,sk) </a:t>
            </a:r>
            <a:r>
              <a:rPr lang="en">
                <a:solidFill>
                  <a:schemeClr val="dk1"/>
                </a:solidFill>
                <a:latin typeface="Roboto Condensed Light"/>
                <a:ea typeface="Roboto Condensed Light"/>
                <a:cs typeface="Roboto Condensed Light"/>
                <a:sym typeface="Roboto Condensed Light"/>
              </a:rPr>
              <a:t>|</a:t>
            </a:r>
            <a:r>
              <a:rPr i="1" lang="en">
                <a:solidFill>
                  <a:schemeClr val="dk1"/>
                </a:solidFill>
                <a:latin typeface="Roboto Condensed Light"/>
                <a:ea typeface="Roboto Condensed Light"/>
                <a:cs typeface="Roboto Condensed Light"/>
                <a:sym typeface="Roboto Condensed Light"/>
              </a:rPr>
              <a:t> </a:t>
            </a:r>
            <a:r>
              <a:rPr lang="en">
                <a:solidFill>
                  <a:schemeClr val="dk1"/>
                </a:solidFill>
                <a:latin typeface="Roboto Condensed Light"/>
                <a:ea typeface="Roboto Condensed Light"/>
                <a:cs typeface="Roboto Condensed Light"/>
                <a:sym typeface="Roboto Condensed Light"/>
              </a:rPr>
              <a:t>Public Key = pk ; Secret Key = sk</a:t>
            </a:r>
            <a:endParaRPr>
              <a:solidFill>
                <a:schemeClr val="dk1"/>
              </a:solidFill>
              <a:latin typeface="Roboto Condensed Light"/>
              <a:ea typeface="Roboto Condensed Light"/>
              <a:cs typeface="Roboto Condensed Light"/>
              <a:sym typeface="Roboto Condensed Light"/>
            </a:endParaRPr>
          </a:p>
          <a:p>
            <a:pPr indent="-298450" lvl="0" marL="457200" rtl="0" algn="l">
              <a:spcBef>
                <a:spcPts val="0"/>
              </a:spcBef>
              <a:spcAft>
                <a:spcPts val="0"/>
              </a:spcAft>
              <a:buClr>
                <a:schemeClr val="hlink"/>
              </a:buClr>
              <a:buSzPts val="1100"/>
              <a:buFont typeface="Roboto Condensed Light"/>
              <a:buChar char="●"/>
            </a:pPr>
            <a:r>
              <a:rPr b="1" lang="en">
                <a:solidFill>
                  <a:schemeClr val="dk1"/>
                </a:solidFill>
                <a:latin typeface="Roboto Condensed"/>
                <a:ea typeface="Roboto Condensed"/>
                <a:cs typeface="Roboto Condensed"/>
                <a:sym typeface="Roboto Condensed"/>
              </a:rPr>
              <a:t>Encap(pk)</a:t>
            </a:r>
            <a:r>
              <a:rPr lang="en">
                <a:solidFill>
                  <a:schemeClr val="dk1"/>
                </a:solidFill>
                <a:latin typeface="Roboto Condensed Light"/>
                <a:ea typeface="Roboto Condensed Light"/>
                <a:cs typeface="Roboto Condensed Light"/>
                <a:sym typeface="Roboto Condensed Light"/>
              </a:rPr>
              <a:t> - takes inputs public key </a:t>
            </a:r>
            <a:r>
              <a:rPr i="1" lang="en">
                <a:solidFill>
                  <a:schemeClr val="dk1"/>
                </a:solidFill>
                <a:latin typeface="Roboto Condensed Light"/>
                <a:ea typeface="Roboto Condensed Light"/>
                <a:cs typeface="Roboto Condensed Light"/>
                <a:sym typeface="Roboto Condensed Light"/>
              </a:rPr>
              <a:t>pk </a:t>
            </a:r>
            <a:r>
              <a:rPr lang="en">
                <a:solidFill>
                  <a:schemeClr val="dk1"/>
                </a:solidFill>
                <a:latin typeface="Roboto Condensed Light"/>
                <a:ea typeface="Roboto Condensed Light"/>
                <a:cs typeface="Roboto Condensed Light"/>
                <a:sym typeface="Roboto Condensed Light"/>
              </a:rPr>
              <a:t>&amp; outputs</a:t>
            </a:r>
            <a:r>
              <a:rPr i="1" lang="en">
                <a:solidFill>
                  <a:schemeClr val="dk1"/>
                </a:solidFill>
                <a:latin typeface="Roboto Condensed Light"/>
                <a:ea typeface="Roboto Condensed Light"/>
                <a:cs typeface="Roboto Condensed Light"/>
                <a:sym typeface="Roboto Condensed Light"/>
              </a:rPr>
              <a:t>(c,k), </a:t>
            </a:r>
            <a:r>
              <a:rPr lang="en">
                <a:solidFill>
                  <a:schemeClr val="dk1"/>
                </a:solidFill>
                <a:latin typeface="Roboto Condensed Light"/>
                <a:ea typeface="Roboto Condensed Light"/>
                <a:cs typeface="Roboto Condensed Light"/>
                <a:sym typeface="Roboto Condensed Light"/>
              </a:rPr>
              <a:t>where </a:t>
            </a:r>
            <a:r>
              <a:rPr i="1" lang="en">
                <a:solidFill>
                  <a:schemeClr val="dk1"/>
                </a:solidFill>
                <a:latin typeface="Roboto Condensed Light"/>
                <a:ea typeface="Roboto Condensed Light"/>
                <a:cs typeface="Roboto Condensed Light"/>
                <a:sym typeface="Roboto Condensed Light"/>
              </a:rPr>
              <a:t>c</a:t>
            </a:r>
            <a:r>
              <a:rPr lang="en">
                <a:solidFill>
                  <a:schemeClr val="dk1"/>
                </a:solidFill>
                <a:latin typeface="Roboto Condensed Light"/>
                <a:ea typeface="Roboto Condensed Light"/>
                <a:cs typeface="Roboto Condensed Light"/>
                <a:sym typeface="Roboto Condensed Light"/>
              </a:rPr>
              <a:t>=ciphertext and </a:t>
            </a:r>
            <a:r>
              <a:rPr i="1" lang="en">
                <a:solidFill>
                  <a:schemeClr val="dk1"/>
                </a:solidFill>
                <a:latin typeface="Roboto Condensed Light"/>
                <a:ea typeface="Roboto Condensed Light"/>
                <a:cs typeface="Roboto Condensed Light"/>
                <a:sym typeface="Roboto Condensed Light"/>
              </a:rPr>
              <a:t>k</a:t>
            </a:r>
            <a:r>
              <a:rPr lang="en">
                <a:solidFill>
                  <a:schemeClr val="dk1"/>
                </a:solidFill>
                <a:latin typeface="Roboto Condensed Light"/>
                <a:ea typeface="Roboto Condensed Light"/>
                <a:cs typeface="Roboto Condensed Light"/>
                <a:sym typeface="Roboto Condensed Light"/>
              </a:rPr>
              <a:t>=shared key</a:t>
            </a:r>
            <a:r>
              <a:rPr i="1" lang="en">
                <a:solidFill>
                  <a:schemeClr val="dk1"/>
                </a:solidFill>
                <a:latin typeface="Roboto Condensed Light"/>
                <a:ea typeface="Roboto Condensed Light"/>
                <a:cs typeface="Roboto Condensed Light"/>
                <a:sym typeface="Roboto Condensed Light"/>
              </a:rPr>
              <a:t>.</a:t>
            </a:r>
            <a:endParaRPr i="1">
              <a:solidFill>
                <a:schemeClr val="dk1"/>
              </a:solidFill>
              <a:latin typeface="Roboto Condensed Light"/>
              <a:ea typeface="Roboto Condensed Light"/>
              <a:cs typeface="Roboto Condensed Light"/>
              <a:sym typeface="Roboto Condensed Light"/>
            </a:endParaRPr>
          </a:p>
          <a:p>
            <a:pPr indent="-298450" lvl="0" marL="457200" rtl="0" algn="l">
              <a:spcBef>
                <a:spcPts val="0"/>
              </a:spcBef>
              <a:spcAft>
                <a:spcPts val="0"/>
              </a:spcAft>
              <a:buClr>
                <a:schemeClr val="hlink"/>
              </a:buClr>
              <a:buSzPts val="1100"/>
              <a:buFont typeface="Roboto Condensed Light"/>
              <a:buChar char="●"/>
            </a:pPr>
            <a:r>
              <a:rPr b="1" lang="en">
                <a:solidFill>
                  <a:schemeClr val="dk1"/>
                </a:solidFill>
                <a:latin typeface="Roboto Condensed"/>
                <a:ea typeface="Roboto Condensed"/>
                <a:cs typeface="Roboto Condensed"/>
                <a:sym typeface="Roboto Condensed"/>
              </a:rPr>
              <a:t>Decap(sk,c)</a:t>
            </a:r>
            <a:r>
              <a:rPr lang="en">
                <a:solidFill>
                  <a:schemeClr val="dk1"/>
                </a:solidFill>
                <a:latin typeface="Roboto Condensed Light"/>
                <a:ea typeface="Roboto Condensed Light"/>
                <a:cs typeface="Roboto Condensed Light"/>
                <a:sym typeface="Roboto Condensed Light"/>
              </a:rPr>
              <a:t> takes input as secret key </a:t>
            </a:r>
            <a:r>
              <a:rPr i="1" lang="en">
                <a:solidFill>
                  <a:schemeClr val="dk1"/>
                </a:solidFill>
                <a:latin typeface="Roboto Condensed Light"/>
                <a:ea typeface="Roboto Condensed Light"/>
                <a:cs typeface="Roboto Condensed Light"/>
                <a:sym typeface="Roboto Condensed Light"/>
              </a:rPr>
              <a:t>sk </a:t>
            </a:r>
            <a:r>
              <a:rPr lang="en">
                <a:solidFill>
                  <a:schemeClr val="dk1"/>
                </a:solidFill>
                <a:latin typeface="Roboto Condensed Light"/>
                <a:ea typeface="Roboto Condensed Light"/>
                <a:cs typeface="Roboto Condensed Light"/>
                <a:sym typeface="Roboto Condensed Light"/>
              </a:rPr>
              <a:t>and ciphertext </a:t>
            </a:r>
            <a:r>
              <a:rPr i="1" lang="en">
                <a:solidFill>
                  <a:schemeClr val="dk1"/>
                </a:solidFill>
                <a:latin typeface="Roboto Condensed Light"/>
                <a:ea typeface="Roboto Condensed Light"/>
                <a:cs typeface="Roboto Condensed Light"/>
                <a:sym typeface="Roboto Condensed Light"/>
              </a:rPr>
              <a:t>c </a:t>
            </a:r>
            <a:r>
              <a:rPr lang="en">
                <a:solidFill>
                  <a:schemeClr val="dk1"/>
                </a:solidFill>
                <a:latin typeface="Roboto Condensed Light"/>
                <a:ea typeface="Roboto Condensed Light"/>
                <a:cs typeface="Roboto Condensed Light"/>
                <a:sym typeface="Roboto Condensed Light"/>
              </a:rPr>
              <a:t>and outputs a shared session key or fails. </a:t>
            </a:r>
            <a:endParaRPr>
              <a:latin typeface="Roboto Condensed Light"/>
              <a:ea typeface="Roboto Condensed Light"/>
              <a:cs typeface="Roboto Condensed Light"/>
              <a:sym typeface="Roboto Condensed Light"/>
            </a:endParaRPr>
          </a:p>
        </p:txBody>
      </p:sp>
      <p:sp>
        <p:nvSpPr>
          <p:cNvPr id="246" name="Google Shape;246;p38"/>
          <p:cNvSpPr txBox="1"/>
          <p:nvPr>
            <p:ph idx="2" type="ctrTitle"/>
          </p:nvPr>
        </p:nvSpPr>
        <p:spPr>
          <a:xfrm>
            <a:off x="1123650" y="338825"/>
            <a:ext cx="5214300" cy="5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hlink"/>
                </a:solidFill>
              </a:rPr>
              <a:t>Key Encapsulation Mechanism (KEM)</a:t>
            </a:r>
            <a:endParaRPr/>
          </a:p>
        </p:txBody>
      </p:sp>
      <p:pic>
        <p:nvPicPr>
          <p:cNvPr id="247" name="Google Shape;247;p38"/>
          <p:cNvPicPr preferRelativeResize="0"/>
          <p:nvPr/>
        </p:nvPicPr>
        <p:blipFill>
          <a:blip r:embed="rId3">
            <a:alphaModFix/>
          </a:blip>
          <a:stretch>
            <a:fillRect/>
          </a:stretch>
        </p:blipFill>
        <p:spPr>
          <a:xfrm>
            <a:off x="1693925" y="3055800"/>
            <a:ext cx="5491493" cy="1909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idx="1" type="subTitle"/>
          </p:nvPr>
        </p:nvSpPr>
        <p:spPr>
          <a:xfrm>
            <a:off x="3843200" y="923625"/>
            <a:ext cx="4906800" cy="44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high level description of FrodoPKE in Algo. 1, 2 &amp; 3.</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In this algorithms, n,         ,        , B &amp; q are integer parameters. Specifically for Frodo640:</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n=640 ,          =        = 8, B =2, and q=32768 = 2¹⁵</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a:t>
            </a:r>
            <a:r>
              <a:rPr i="1" lang="en"/>
              <a:t> Encode() </a:t>
            </a:r>
            <a:r>
              <a:rPr lang="en"/>
              <a:t>function encodes an integer an integer k such that             0 ≤ k＜</a:t>
            </a:r>
            <a:r>
              <a:rPr lang="en">
                <a:solidFill>
                  <a:schemeClr val="hlink"/>
                </a:solidFill>
              </a:rPr>
              <a:t>2^B ≤ q as an element in Zq:</a:t>
            </a:r>
            <a:endParaRPr>
              <a:solidFill>
                <a:schemeClr val="hlink"/>
              </a:solidFill>
            </a:endParaRPr>
          </a:p>
          <a:p>
            <a:pPr indent="0" lvl="0" marL="0" rtl="0" algn="l">
              <a:spcBef>
                <a:spcPts val="0"/>
              </a:spcBef>
              <a:spcAft>
                <a:spcPts val="0"/>
              </a:spcAft>
              <a:buNone/>
            </a:pPr>
            <a:r>
              <a:t/>
            </a:r>
            <a:endParaRPr>
              <a:solidFill>
                <a:schemeClr val="hlink"/>
              </a:solidFill>
            </a:endParaRPr>
          </a:p>
          <a:p>
            <a:pPr indent="-304800" lvl="0" marL="457200" rtl="0" algn="l">
              <a:spcBef>
                <a:spcPts val="0"/>
              </a:spcBef>
              <a:spcAft>
                <a:spcPts val="0"/>
              </a:spcAft>
              <a:buClr>
                <a:schemeClr val="hlink"/>
              </a:buClr>
              <a:buSzPts val="1200"/>
              <a:buChar char="●"/>
            </a:pPr>
            <a:r>
              <a:rPr i="1" lang="en">
                <a:solidFill>
                  <a:schemeClr val="hlink"/>
                </a:solidFill>
              </a:rPr>
              <a:t>Encode(k)</a:t>
            </a:r>
            <a:r>
              <a:rPr lang="en">
                <a:solidFill>
                  <a:schemeClr val="hlink"/>
                </a:solidFill>
              </a:rPr>
              <a:t> := k.q/2^B</a:t>
            </a:r>
            <a:endParaRPr>
              <a:solidFill>
                <a:schemeClr val="hlink"/>
              </a:solidFill>
            </a:endParaRPr>
          </a:p>
          <a:p>
            <a:pPr indent="0" lvl="0" marL="457200" rtl="0" algn="l">
              <a:spcBef>
                <a:spcPts val="0"/>
              </a:spcBef>
              <a:spcAft>
                <a:spcPts val="0"/>
              </a:spcAft>
              <a:buNone/>
            </a:pPr>
            <a:r>
              <a:t/>
            </a:r>
            <a:endParaRPr>
              <a:solidFill>
                <a:schemeClr val="hlink"/>
              </a:solidFill>
            </a:endParaRPr>
          </a:p>
          <a:p>
            <a:pPr indent="0" lvl="0" marL="0" rtl="0" algn="l">
              <a:spcBef>
                <a:spcPts val="0"/>
              </a:spcBef>
              <a:spcAft>
                <a:spcPts val="0"/>
              </a:spcAft>
              <a:buNone/>
            </a:pPr>
            <a:r>
              <a:rPr lang="en">
                <a:solidFill>
                  <a:schemeClr val="hlink"/>
                </a:solidFill>
              </a:rPr>
              <a:t>The </a:t>
            </a:r>
            <a:r>
              <a:rPr i="1" lang="en">
                <a:solidFill>
                  <a:schemeClr val="hlink"/>
                </a:solidFill>
              </a:rPr>
              <a:t>Decode</a:t>
            </a:r>
            <a:r>
              <a:rPr lang="en">
                <a:solidFill>
                  <a:schemeClr val="hlink"/>
                </a:solidFill>
              </a:rPr>
              <a:t>() function extracts a B-bit integer from an element in Zq:</a:t>
            </a:r>
            <a:endParaRPr>
              <a:solidFill>
                <a:schemeClr val="hlink"/>
              </a:solidFill>
            </a:endParaRPr>
          </a:p>
          <a:p>
            <a:pPr indent="0" lvl="0" marL="0" rtl="0" algn="l">
              <a:spcBef>
                <a:spcPts val="0"/>
              </a:spcBef>
              <a:spcAft>
                <a:spcPts val="0"/>
              </a:spcAft>
              <a:buNone/>
            </a:pPr>
            <a:r>
              <a:t/>
            </a:r>
            <a:endParaRPr>
              <a:solidFill>
                <a:schemeClr val="hlink"/>
              </a:solidFill>
            </a:endParaRPr>
          </a:p>
          <a:p>
            <a:pPr indent="-304800" lvl="0" marL="457200" rtl="0" algn="l">
              <a:spcBef>
                <a:spcPts val="0"/>
              </a:spcBef>
              <a:spcAft>
                <a:spcPts val="0"/>
              </a:spcAft>
              <a:buClr>
                <a:schemeClr val="hlink"/>
              </a:buClr>
              <a:buSzPts val="1200"/>
              <a:buChar char="●"/>
            </a:pPr>
            <a:r>
              <a:rPr i="1" lang="en">
                <a:solidFill>
                  <a:schemeClr val="hlink"/>
                </a:solidFill>
              </a:rPr>
              <a:t>Decode(c)</a:t>
            </a:r>
            <a:r>
              <a:rPr lang="en">
                <a:solidFill>
                  <a:schemeClr val="hlink"/>
                </a:solidFill>
              </a:rPr>
              <a:t> := ⌊𝑐 · 2^𝐵/𝑞⌉ mod 2^𝐵.</a:t>
            </a:r>
            <a:endParaRPr>
              <a:solidFill>
                <a:schemeClr val="hlink"/>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Encode and Decode functions have a error </a:t>
            </a:r>
            <a:r>
              <a:rPr lang="en"/>
              <a:t>correcting property. </a:t>
            </a:r>
            <a:endParaRPr/>
          </a:p>
          <a:p>
            <a:pPr indent="0" lvl="0" marL="0" rtl="0" algn="l">
              <a:spcBef>
                <a:spcPts val="0"/>
              </a:spcBef>
              <a:spcAft>
                <a:spcPts val="0"/>
              </a:spcAft>
              <a:buNone/>
            </a:pPr>
            <a:r>
              <a:t/>
            </a:r>
            <a:endParaRPr/>
          </a:p>
        </p:txBody>
      </p:sp>
      <p:pic>
        <p:nvPicPr>
          <p:cNvPr id="253" name="Google Shape;253;p39"/>
          <p:cNvPicPr preferRelativeResize="0"/>
          <p:nvPr/>
        </p:nvPicPr>
        <p:blipFill>
          <a:blip r:embed="rId3">
            <a:alphaModFix/>
          </a:blip>
          <a:stretch>
            <a:fillRect/>
          </a:stretch>
        </p:blipFill>
        <p:spPr>
          <a:xfrm>
            <a:off x="533875" y="923625"/>
            <a:ext cx="3309325" cy="3293381"/>
          </a:xfrm>
          <a:prstGeom prst="rect">
            <a:avLst/>
          </a:prstGeom>
          <a:noFill/>
          <a:ln>
            <a:noFill/>
          </a:ln>
        </p:spPr>
      </p:pic>
      <p:pic>
        <p:nvPicPr>
          <p:cNvPr id="254" name="Google Shape;254;p39"/>
          <p:cNvPicPr preferRelativeResize="0"/>
          <p:nvPr/>
        </p:nvPicPr>
        <p:blipFill>
          <a:blip r:embed="rId4">
            <a:alphaModFix/>
          </a:blip>
          <a:stretch>
            <a:fillRect/>
          </a:stretch>
        </p:blipFill>
        <p:spPr>
          <a:xfrm>
            <a:off x="5372950" y="1423300"/>
            <a:ext cx="267625" cy="225650"/>
          </a:xfrm>
          <a:prstGeom prst="rect">
            <a:avLst/>
          </a:prstGeom>
          <a:noFill/>
          <a:ln>
            <a:noFill/>
          </a:ln>
        </p:spPr>
      </p:pic>
      <p:pic>
        <p:nvPicPr>
          <p:cNvPr id="255" name="Google Shape;255;p39"/>
          <p:cNvPicPr preferRelativeResize="0"/>
          <p:nvPr/>
        </p:nvPicPr>
        <p:blipFill>
          <a:blip r:embed="rId5">
            <a:alphaModFix/>
          </a:blip>
          <a:stretch>
            <a:fillRect/>
          </a:stretch>
        </p:blipFill>
        <p:spPr>
          <a:xfrm>
            <a:off x="5789535" y="1423300"/>
            <a:ext cx="229990" cy="225650"/>
          </a:xfrm>
          <a:prstGeom prst="rect">
            <a:avLst/>
          </a:prstGeom>
          <a:noFill/>
          <a:ln>
            <a:noFill/>
          </a:ln>
        </p:spPr>
      </p:pic>
      <p:pic>
        <p:nvPicPr>
          <p:cNvPr id="256" name="Google Shape;256;p39"/>
          <p:cNvPicPr preferRelativeResize="0"/>
          <p:nvPr/>
        </p:nvPicPr>
        <p:blipFill>
          <a:blip r:embed="rId4">
            <a:alphaModFix/>
          </a:blip>
          <a:stretch>
            <a:fillRect/>
          </a:stretch>
        </p:blipFill>
        <p:spPr>
          <a:xfrm>
            <a:off x="4971000" y="2008926"/>
            <a:ext cx="311425" cy="262574"/>
          </a:xfrm>
          <a:prstGeom prst="rect">
            <a:avLst/>
          </a:prstGeom>
          <a:noFill/>
          <a:ln>
            <a:noFill/>
          </a:ln>
        </p:spPr>
      </p:pic>
      <p:pic>
        <p:nvPicPr>
          <p:cNvPr id="257" name="Google Shape;257;p39"/>
          <p:cNvPicPr preferRelativeResize="0"/>
          <p:nvPr/>
        </p:nvPicPr>
        <p:blipFill>
          <a:blip r:embed="rId5">
            <a:alphaModFix/>
          </a:blip>
          <a:stretch>
            <a:fillRect/>
          </a:stretch>
        </p:blipFill>
        <p:spPr>
          <a:xfrm>
            <a:off x="5408900" y="2008925"/>
            <a:ext cx="267625" cy="262575"/>
          </a:xfrm>
          <a:prstGeom prst="rect">
            <a:avLst/>
          </a:prstGeom>
          <a:noFill/>
          <a:ln>
            <a:noFill/>
          </a:ln>
        </p:spPr>
      </p:pic>
      <p:sp>
        <p:nvSpPr>
          <p:cNvPr id="258" name="Google Shape;258;p39"/>
          <p:cNvSpPr txBox="1"/>
          <p:nvPr>
            <p:ph idx="4294967295" type="ctrTitle"/>
          </p:nvPr>
        </p:nvSpPr>
        <p:spPr>
          <a:xfrm>
            <a:off x="533875" y="296775"/>
            <a:ext cx="5214300" cy="5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hlink"/>
                </a:solidFill>
              </a:rPr>
              <a:t>FrodoPKE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idx="1" type="subTitle"/>
          </p:nvPr>
        </p:nvSpPr>
        <p:spPr>
          <a:xfrm>
            <a:off x="711800" y="951200"/>
            <a:ext cx="8226000" cy="408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304800" lvl="0" marL="457200" rtl="0" algn="l">
              <a:spcBef>
                <a:spcPts val="0"/>
              </a:spcBef>
              <a:spcAft>
                <a:spcPts val="0"/>
              </a:spcAft>
              <a:buSzPts val="1200"/>
              <a:buChar char="●"/>
            </a:pPr>
            <a:r>
              <a:rPr lang="en"/>
              <a:t>The correctness of FrodoPKE follows because the decryption computes: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M = C</a:t>
            </a:r>
            <a:r>
              <a:rPr baseline="-25000" lang="en"/>
              <a:t>2</a:t>
            </a:r>
            <a:r>
              <a:rPr lang="en"/>
              <a:t> - C</a:t>
            </a:r>
            <a:r>
              <a:rPr baseline="-25000" lang="en"/>
              <a:t>1</a:t>
            </a:r>
            <a:r>
              <a:rPr lang="en"/>
              <a:t>S</a:t>
            </a:r>
            <a:endParaRPr/>
          </a:p>
          <a:p>
            <a:pPr indent="0" lvl="0" marL="0" rtl="0" algn="l">
              <a:spcBef>
                <a:spcPts val="0"/>
              </a:spcBef>
              <a:spcAft>
                <a:spcPts val="0"/>
              </a:spcAft>
              <a:buNone/>
            </a:pPr>
            <a:r>
              <a:rPr lang="en"/>
              <a:t>	    = V + </a:t>
            </a:r>
            <a:r>
              <a:rPr lang="en">
                <a:solidFill>
                  <a:schemeClr val="hlink"/>
                </a:solidFill>
              </a:rPr>
              <a:t>Encode(μ) - B’S</a:t>
            </a:r>
            <a:endParaRPr>
              <a:solidFill>
                <a:schemeClr val="hlink"/>
              </a:solidFill>
            </a:endParaRPr>
          </a:p>
          <a:p>
            <a:pPr indent="0" lvl="0" marL="0" rtl="0" algn="l">
              <a:spcBef>
                <a:spcPts val="0"/>
              </a:spcBef>
              <a:spcAft>
                <a:spcPts val="0"/>
              </a:spcAft>
              <a:buNone/>
            </a:pPr>
            <a:r>
              <a:rPr lang="en">
                <a:solidFill>
                  <a:schemeClr val="hlink"/>
                </a:solidFill>
              </a:rPr>
              <a:t>	    = Encode(μ) + S’B + E’’ - (S’A + E’)S</a:t>
            </a:r>
            <a:endParaRPr>
              <a:solidFill>
                <a:schemeClr val="hlink"/>
              </a:solidFill>
            </a:endParaRPr>
          </a:p>
          <a:p>
            <a:pPr indent="0" lvl="0" marL="0" rtl="0" algn="l">
              <a:spcBef>
                <a:spcPts val="0"/>
              </a:spcBef>
              <a:spcAft>
                <a:spcPts val="0"/>
              </a:spcAft>
              <a:buNone/>
            </a:pPr>
            <a:r>
              <a:rPr lang="en">
                <a:solidFill>
                  <a:schemeClr val="hlink"/>
                </a:solidFill>
              </a:rPr>
              <a:t>	    = Encode(μ) + S’(A.S +  E) + E’’ - S’AS - E’S</a:t>
            </a:r>
            <a:endParaRPr>
              <a:solidFill>
                <a:schemeClr val="hlink"/>
              </a:solidFill>
            </a:endParaRPr>
          </a:p>
          <a:p>
            <a:pPr indent="0" lvl="0" marL="0" rtl="0" algn="l">
              <a:spcBef>
                <a:spcPts val="0"/>
              </a:spcBef>
              <a:spcAft>
                <a:spcPts val="0"/>
              </a:spcAft>
              <a:buNone/>
            </a:pPr>
            <a:r>
              <a:rPr lang="en">
                <a:solidFill>
                  <a:schemeClr val="hlink"/>
                </a:solidFill>
              </a:rPr>
              <a:t>	    = Encode(μ) + S’A.S + S’E + E’’ - S’AS - E’S</a:t>
            </a:r>
            <a:endParaRPr>
              <a:solidFill>
                <a:schemeClr val="hlink"/>
              </a:solidFill>
            </a:endParaRPr>
          </a:p>
          <a:p>
            <a:pPr indent="0" lvl="0" marL="457200" rtl="0" algn="l">
              <a:spcBef>
                <a:spcPts val="0"/>
              </a:spcBef>
              <a:spcAft>
                <a:spcPts val="0"/>
              </a:spcAft>
              <a:buNone/>
            </a:pPr>
            <a:r>
              <a:rPr lang="en"/>
              <a:t>    = Encode(μ) + S’E - E’S + E’’ = </a:t>
            </a:r>
            <a:r>
              <a:rPr lang="en">
                <a:solidFill>
                  <a:schemeClr val="hlink"/>
                </a:solidFill>
              </a:rPr>
              <a:t>Encode(μ) + </a:t>
            </a:r>
            <a:r>
              <a:rPr b="1" i="1" lang="en">
                <a:solidFill>
                  <a:schemeClr val="hlink"/>
                </a:solidFill>
                <a:latin typeface="Roboto Condensed"/>
                <a:ea typeface="Roboto Condensed"/>
                <a:cs typeface="Roboto Condensed"/>
                <a:sym typeface="Roboto Condensed"/>
              </a:rPr>
              <a:t>E’’’     </a:t>
            </a:r>
            <a:r>
              <a:rPr lang="en">
                <a:solidFill>
                  <a:schemeClr val="hlink"/>
                </a:solidFill>
              </a:rPr>
              <a:t>[E’’’ = S’E - E’S + E’’]</a:t>
            </a:r>
            <a:endParaRPr>
              <a:solidFill>
                <a:schemeClr val="hlink"/>
              </a:solidFill>
            </a:endParaRPr>
          </a:p>
          <a:p>
            <a:pPr indent="0" lvl="0" marL="457200" rtl="0" algn="l">
              <a:spcBef>
                <a:spcPts val="0"/>
              </a:spcBef>
              <a:spcAft>
                <a:spcPts val="0"/>
              </a:spcAft>
              <a:buNone/>
            </a:pPr>
            <a:r>
              <a:t/>
            </a:r>
            <a:endParaRPr b="1" i="1">
              <a:solidFill>
                <a:schemeClr val="hlink"/>
              </a:solidFill>
              <a:latin typeface="Roboto Condensed"/>
              <a:ea typeface="Roboto Condensed"/>
              <a:cs typeface="Roboto Condensed"/>
              <a:sym typeface="Roboto Condensed"/>
            </a:endParaRPr>
          </a:p>
          <a:p>
            <a:pPr indent="-304800" lvl="0" marL="457200" rtl="0" algn="l">
              <a:spcBef>
                <a:spcPts val="0"/>
              </a:spcBef>
              <a:spcAft>
                <a:spcPts val="0"/>
              </a:spcAft>
              <a:buClr>
                <a:schemeClr val="hlink"/>
              </a:buClr>
              <a:buSzPts val="1200"/>
              <a:buChar char="●"/>
            </a:pPr>
            <a:r>
              <a:rPr lang="en">
                <a:solidFill>
                  <a:schemeClr val="hlink"/>
                </a:solidFill>
              </a:rPr>
              <a:t>If entries E’’’ is sufficiently small, Decode(M) = μ</a:t>
            </a:r>
            <a:endParaRPr>
              <a:solidFill>
                <a:schemeClr val="hlink"/>
              </a:solidFill>
            </a:endParaRPr>
          </a:p>
          <a:p>
            <a:pPr indent="0" lvl="0" marL="457200" rtl="0" algn="l">
              <a:spcBef>
                <a:spcPts val="0"/>
              </a:spcBef>
              <a:spcAft>
                <a:spcPts val="0"/>
              </a:spcAft>
              <a:buNone/>
            </a:pPr>
            <a:r>
              <a:t/>
            </a:r>
            <a:endParaRPr>
              <a:solidFill>
                <a:schemeClr val="hlink"/>
              </a:solidFill>
            </a:endParaRPr>
          </a:p>
          <a:p>
            <a:pPr indent="-304800" lvl="0" marL="457200" rtl="0" algn="l">
              <a:spcBef>
                <a:spcPts val="0"/>
              </a:spcBef>
              <a:spcAft>
                <a:spcPts val="0"/>
              </a:spcAft>
              <a:buClr>
                <a:schemeClr val="hlink"/>
              </a:buClr>
              <a:buSzPts val="1200"/>
              <a:buChar char="●"/>
            </a:pPr>
            <a:r>
              <a:rPr lang="en">
                <a:solidFill>
                  <a:schemeClr val="hlink"/>
                </a:solidFill>
              </a:rPr>
              <a:t>If an entry in the decoding error </a:t>
            </a:r>
            <a:r>
              <a:rPr b="1" i="1" lang="en">
                <a:solidFill>
                  <a:schemeClr val="hlink"/>
                </a:solidFill>
                <a:latin typeface="Roboto Condensed"/>
                <a:ea typeface="Roboto Condensed"/>
                <a:cs typeface="Roboto Condensed"/>
                <a:sym typeface="Roboto Condensed"/>
              </a:rPr>
              <a:t>E’’’ </a:t>
            </a:r>
            <a:r>
              <a:rPr lang="en">
                <a:solidFill>
                  <a:schemeClr val="hlink"/>
                </a:solidFill>
              </a:rPr>
              <a:t>exceeds the threshold [ -q/2^B+1 , +q/2^B+1 ), a decoding error will occur </a:t>
            </a:r>
            <a:endParaRPr>
              <a:solidFill>
                <a:schemeClr val="hlink"/>
              </a:solidFill>
            </a:endParaRPr>
          </a:p>
        </p:txBody>
      </p:sp>
      <p:pic>
        <p:nvPicPr>
          <p:cNvPr id="264" name="Google Shape;264;p40"/>
          <p:cNvPicPr preferRelativeResize="0"/>
          <p:nvPr/>
        </p:nvPicPr>
        <p:blipFill>
          <a:blip r:embed="rId3">
            <a:alphaModFix/>
          </a:blip>
          <a:stretch>
            <a:fillRect/>
          </a:stretch>
        </p:blipFill>
        <p:spPr>
          <a:xfrm>
            <a:off x="820100" y="517925"/>
            <a:ext cx="5245224" cy="65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idx="2" type="ctrTitle"/>
          </p:nvPr>
        </p:nvSpPr>
        <p:spPr>
          <a:xfrm>
            <a:off x="1123650" y="338825"/>
            <a:ext cx="5214300" cy="5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hlink"/>
                </a:solidFill>
              </a:rPr>
              <a:t>FrodoKEM</a:t>
            </a:r>
            <a:endParaRPr/>
          </a:p>
        </p:txBody>
      </p:sp>
      <p:sp>
        <p:nvSpPr>
          <p:cNvPr id="270" name="Google Shape;270;p41"/>
          <p:cNvSpPr/>
          <p:nvPr/>
        </p:nvSpPr>
        <p:spPr>
          <a:xfrm>
            <a:off x="1339375" y="1416000"/>
            <a:ext cx="848400" cy="792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p:nvPr/>
        </p:nvSpPr>
        <p:spPr>
          <a:xfrm>
            <a:off x="7297900" y="1358900"/>
            <a:ext cx="848400" cy="7923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txBox="1"/>
          <p:nvPr/>
        </p:nvSpPr>
        <p:spPr>
          <a:xfrm>
            <a:off x="694225" y="3057350"/>
            <a:ext cx="2607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Runs</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u</a:t>
            </a:r>
            <a:r>
              <a:rPr lang="en">
                <a:latin typeface="Roboto Condensed Light"/>
                <a:ea typeface="Roboto Condensed Light"/>
                <a:cs typeface="Roboto Condensed Light"/>
                <a:sym typeface="Roboto Condensed Light"/>
              </a:rPr>
              <a:t>       </a:t>
            </a:r>
            <a:r>
              <a:rPr baseline="-25000" lang="en">
                <a:latin typeface="Roboto Condensed Light"/>
                <a:ea typeface="Roboto Condensed Light"/>
                <a:cs typeface="Roboto Condensed Light"/>
                <a:sym typeface="Roboto Condensed Light"/>
              </a:rPr>
              <a:t>$ </a:t>
            </a:r>
            <a:r>
              <a:rPr lang="en">
                <a:latin typeface="Roboto Condensed Light"/>
                <a:ea typeface="Roboto Condensed Light"/>
                <a:cs typeface="Roboto Condensed Light"/>
                <a:sym typeface="Roboto Condensed Light"/>
              </a:rPr>
              <a:t>{0,1}</a:t>
            </a:r>
            <a:r>
              <a:rPr baseline="30000" lang="en">
                <a:latin typeface="Roboto Condensed Light"/>
                <a:ea typeface="Roboto Condensed Light"/>
                <a:cs typeface="Roboto Condensed Light"/>
                <a:sym typeface="Roboto Condensed Light"/>
              </a:rPr>
              <a:t>d</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r = H(u)</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C = FrodoPKE.Enc(pk, u;r)</a:t>
            </a:r>
            <a:r>
              <a:rPr lang="en">
                <a:latin typeface="Roboto Condensed Light"/>
                <a:ea typeface="Roboto Condensed Light"/>
                <a:cs typeface="Roboto Condensed Light"/>
                <a:sym typeface="Roboto Condensed Light"/>
              </a:rPr>
              <a:t> </a:t>
            </a:r>
            <a:endParaRPr>
              <a:latin typeface="Roboto Condensed Light"/>
              <a:ea typeface="Roboto Condensed Light"/>
              <a:cs typeface="Roboto Condensed Light"/>
              <a:sym typeface="Roboto Condensed Light"/>
            </a:endParaRPr>
          </a:p>
        </p:txBody>
      </p:sp>
      <p:cxnSp>
        <p:nvCxnSpPr>
          <p:cNvPr id="273" name="Google Shape;273;p41"/>
          <p:cNvCxnSpPr/>
          <p:nvPr/>
        </p:nvCxnSpPr>
        <p:spPr>
          <a:xfrm>
            <a:off x="3148650" y="2845025"/>
            <a:ext cx="3639300" cy="0"/>
          </a:xfrm>
          <a:prstGeom prst="straightConnector1">
            <a:avLst/>
          </a:prstGeom>
          <a:noFill/>
          <a:ln cap="flat" cmpd="sng" w="9525">
            <a:solidFill>
              <a:schemeClr val="dk2"/>
            </a:solidFill>
            <a:prstDash val="solid"/>
            <a:round/>
            <a:headEnd len="med" w="med" type="none"/>
            <a:tailEnd len="med" w="med" type="triangle"/>
          </a:ln>
        </p:spPr>
      </p:cxnSp>
      <p:sp>
        <p:nvSpPr>
          <p:cNvPr id="274" name="Google Shape;274;p41"/>
          <p:cNvSpPr txBox="1"/>
          <p:nvPr/>
        </p:nvSpPr>
        <p:spPr>
          <a:xfrm>
            <a:off x="3744675" y="2354175"/>
            <a:ext cx="19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c= FrodoPKE.Enc(pk, u;r)</a:t>
            </a:r>
            <a:endParaRPr>
              <a:latin typeface="Roboto Condensed Light"/>
              <a:ea typeface="Roboto Condensed Light"/>
              <a:cs typeface="Roboto Condensed Light"/>
              <a:sym typeface="Roboto Condensed Light"/>
            </a:endParaRPr>
          </a:p>
        </p:txBody>
      </p:sp>
      <p:cxnSp>
        <p:nvCxnSpPr>
          <p:cNvPr id="275" name="Google Shape;275;p41"/>
          <p:cNvCxnSpPr/>
          <p:nvPr/>
        </p:nvCxnSpPr>
        <p:spPr>
          <a:xfrm rot="10800000">
            <a:off x="1374325" y="3688450"/>
            <a:ext cx="238500" cy="0"/>
          </a:xfrm>
          <a:prstGeom prst="straightConnector1">
            <a:avLst/>
          </a:prstGeom>
          <a:noFill/>
          <a:ln cap="flat" cmpd="sng" w="9525">
            <a:solidFill>
              <a:schemeClr val="dk2"/>
            </a:solidFill>
            <a:prstDash val="solid"/>
            <a:round/>
            <a:headEnd len="med" w="med" type="none"/>
            <a:tailEnd len="med" w="med" type="triangle"/>
          </a:ln>
        </p:spPr>
      </p:cxnSp>
      <p:sp>
        <p:nvSpPr>
          <p:cNvPr id="276" name="Google Shape;276;p41"/>
          <p:cNvSpPr txBox="1"/>
          <p:nvPr/>
        </p:nvSpPr>
        <p:spPr>
          <a:xfrm>
            <a:off x="6530425" y="2957500"/>
            <a:ext cx="2319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Runs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Decrypts c → u</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Computes H(u)  = r</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Compute c ‘ = FrodoPKE.Enc(pk, u;r)</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If c’ = c → Success</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rPr lang="en">
                <a:latin typeface="Roboto Condensed Light"/>
                <a:ea typeface="Roboto Condensed Light"/>
                <a:cs typeface="Roboto Condensed Light"/>
                <a:sym typeface="Roboto Condensed Light"/>
              </a:rPr>
              <a:t>Else fails</a:t>
            </a:r>
            <a:endParaRPr>
              <a:latin typeface="Roboto Condensed Light"/>
              <a:ea typeface="Roboto Condensed Light"/>
              <a:cs typeface="Roboto Condensed Light"/>
              <a:sym typeface="Roboto Condensed Light"/>
            </a:endParaRPr>
          </a:p>
        </p:txBody>
      </p:sp>
      <p:sp>
        <p:nvSpPr>
          <p:cNvPr id="277" name="Google Shape;277;p41"/>
          <p:cNvSpPr txBox="1"/>
          <p:nvPr/>
        </p:nvSpPr>
        <p:spPr>
          <a:xfrm>
            <a:off x="3412475" y="4281225"/>
            <a:ext cx="288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Essentially applying the FO transform.</a:t>
            </a:r>
            <a:endParaRPr>
              <a:latin typeface="Roboto Condensed Light"/>
              <a:ea typeface="Roboto Condensed Light"/>
              <a:cs typeface="Roboto Condensed Light"/>
              <a:sym typeface="Roboto Condensed Light"/>
            </a:endParaRPr>
          </a:p>
        </p:txBody>
      </p:sp>
      <p:cxnSp>
        <p:nvCxnSpPr>
          <p:cNvPr id="278" name="Google Shape;278;p41"/>
          <p:cNvCxnSpPr/>
          <p:nvPr/>
        </p:nvCxnSpPr>
        <p:spPr>
          <a:xfrm flipH="1">
            <a:off x="3258075" y="2137100"/>
            <a:ext cx="3314400" cy="14100"/>
          </a:xfrm>
          <a:prstGeom prst="straightConnector1">
            <a:avLst/>
          </a:prstGeom>
          <a:noFill/>
          <a:ln cap="flat" cmpd="sng" w="9525">
            <a:solidFill>
              <a:schemeClr val="dk2"/>
            </a:solidFill>
            <a:prstDash val="solid"/>
            <a:round/>
            <a:headEnd len="med" w="med" type="none"/>
            <a:tailEnd len="med" w="med" type="triangle"/>
          </a:ln>
        </p:spPr>
      </p:cxnSp>
      <p:sp>
        <p:nvSpPr>
          <p:cNvPr id="279" name="Google Shape;279;p41"/>
          <p:cNvSpPr txBox="1"/>
          <p:nvPr/>
        </p:nvSpPr>
        <p:spPr>
          <a:xfrm>
            <a:off x="4071025" y="1751000"/>
            <a:ext cx="21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pk = A, AS +E </a:t>
            </a:r>
            <a:endParaRPr>
              <a:latin typeface="Roboto Condensed Light"/>
              <a:ea typeface="Roboto Condensed Light"/>
              <a:cs typeface="Roboto Condensed Light"/>
              <a:sym typeface="Roboto Condensed Light"/>
            </a:endParaRPr>
          </a:p>
        </p:txBody>
      </p:sp>
      <p:sp>
        <p:nvSpPr>
          <p:cNvPr id="280" name="Google Shape;280;p41"/>
          <p:cNvSpPr txBox="1"/>
          <p:nvPr/>
        </p:nvSpPr>
        <p:spPr>
          <a:xfrm>
            <a:off x="7199950" y="841925"/>
            <a:ext cx="10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     Alice</a:t>
            </a:r>
            <a:endParaRPr>
              <a:latin typeface="Roboto Condensed Light"/>
              <a:ea typeface="Roboto Condensed Light"/>
              <a:cs typeface="Roboto Condensed Light"/>
              <a:sym typeface="Roboto Condensed Light"/>
            </a:endParaRPr>
          </a:p>
        </p:txBody>
      </p:sp>
      <p:sp>
        <p:nvSpPr>
          <p:cNvPr id="281" name="Google Shape;281;p41"/>
          <p:cNvSpPr txBox="1"/>
          <p:nvPr/>
        </p:nvSpPr>
        <p:spPr>
          <a:xfrm>
            <a:off x="1339350" y="841925"/>
            <a:ext cx="10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Bob</a:t>
            </a:r>
            <a:endParaRPr>
              <a:latin typeface="Roboto Condensed Light"/>
              <a:ea typeface="Roboto Condensed Light"/>
              <a:cs typeface="Roboto Condensed Light"/>
              <a:sym typeface="Roboto Condensed Light"/>
            </a:endParaRPr>
          </a:p>
        </p:txBody>
      </p:sp>
      <p:sp>
        <p:nvSpPr>
          <p:cNvPr id="282" name="Google Shape;282;p41"/>
          <p:cNvSpPr txBox="1"/>
          <p:nvPr/>
        </p:nvSpPr>
        <p:spPr>
          <a:xfrm>
            <a:off x="6652750" y="2080875"/>
            <a:ext cx="213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Generates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B = AS + E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AutoNum type="arabicPeriod"/>
            </a:pPr>
            <a:r>
              <a:rPr lang="en">
                <a:latin typeface="Roboto Condensed Light"/>
                <a:ea typeface="Roboto Condensed Light"/>
                <a:cs typeface="Roboto Condensed Light"/>
                <a:sym typeface="Roboto Condensed Light"/>
              </a:rPr>
              <a:t>Return (pk(A,B),sk(S))</a:t>
            </a:r>
            <a:endParaRPr>
              <a:latin typeface="Roboto Condensed Light"/>
              <a:ea typeface="Roboto Condensed Light"/>
              <a:cs typeface="Roboto Condensed Light"/>
              <a:sym typeface="Roboto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2"/>
          <p:cNvSpPr txBox="1"/>
          <p:nvPr>
            <p:ph idx="1" type="subTitle"/>
          </p:nvPr>
        </p:nvSpPr>
        <p:spPr>
          <a:xfrm>
            <a:off x="3976625" y="461150"/>
            <a:ext cx="4703400" cy="418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en"/>
              <a:t>For the attack we will again consider the following parameter set of </a:t>
            </a:r>
            <a:r>
              <a:rPr lang="en"/>
              <a:t>Frodo640: </a:t>
            </a:r>
            <a:endParaRPr/>
          </a:p>
          <a:p>
            <a:pPr indent="-304800" lvl="1" marL="914400" rtl="0" algn="l">
              <a:spcBef>
                <a:spcPts val="0"/>
              </a:spcBef>
              <a:spcAft>
                <a:spcPts val="0"/>
              </a:spcAft>
              <a:buSzPts val="1200"/>
              <a:buChar char="○"/>
            </a:pPr>
            <a:r>
              <a:rPr lang="en"/>
              <a:t> </a:t>
            </a:r>
            <a:r>
              <a:rPr lang="en">
                <a:solidFill>
                  <a:schemeClr val="hlink"/>
                </a:solidFill>
              </a:rPr>
              <a:t>n=640  </a:t>
            </a:r>
            <a:endParaRPr>
              <a:solidFill>
                <a:schemeClr val="hlink"/>
              </a:solidFill>
            </a:endParaRPr>
          </a:p>
          <a:p>
            <a:pPr indent="-304800" lvl="1" marL="914400" rtl="0" algn="l">
              <a:spcBef>
                <a:spcPts val="0"/>
              </a:spcBef>
              <a:spcAft>
                <a:spcPts val="0"/>
              </a:spcAft>
              <a:buSzPts val="1200"/>
              <a:buChar char="○"/>
            </a:pPr>
            <a:r>
              <a:rPr lang="en">
                <a:solidFill>
                  <a:schemeClr val="hlink"/>
                </a:solidFill>
              </a:rPr>
              <a:t> B =2</a:t>
            </a:r>
            <a:endParaRPr baseline="30000">
              <a:solidFill>
                <a:schemeClr val="hlink"/>
              </a:solidFill>
            </a:endParaRPr>
          </a:p>
          <a:p>
            <a:pPr indent="-304800" lvl="1" marL="914400" rtl="0" algn="l">
              <a:spcBef>
                <a:spcPts val="0"/>
              </a:spcBef>
              <a:spcAft>
                <a:spcPts val="0"/>
              </a:spcAft>
              <a:buSzPts val="1200"/>
              <a:buChar char="○"/>
            </a:pPr>
            <a:r>
              <a:rPr lang="en">
                <a:solidFill>
                  <a:schemeClr val="hlink"/>
                </a:solidFill>
              </a:rPr>
              <a:t>q = 2</a:t>
            </a:r>
            <a:r>
              <a:rPr baseline="30000" lang="en">
                <a:solidFill>
                  <a:schemeClr val="hlink"/>
                </a:solidFill>
              </a:rPr>
              <a:t>15</a:t>
            </a:r>
            <a:endParaRPr baseline="30000">
              <a:solidFill>
                <a:schemeClr val="hlink"/>
              </a:solidFill>
            </a:endParaRPr>
          </a:p>
          <a:p>
            <a:pPr indent="0" lvl="0" marL="0" rtl="0" algn="l">
              <a:spcBef>
                <a:spcPts val="0"/>
              </a:spcBef>
              <a:spcAft>
                <a:spcPts val="0"/>
              </a:spcAft>
              <a:buNone/>
            </a:pPr>
            <a:r>
              <a:t/>
            </a:r>
            <a:endParaRPr>
              <a:solidFill>
                <a:schemeClr val="hlink"/>
              </a:solidFill>
            </a:endParaRPr>
          </a:p>
          <a:p>
            <a:pPr indent="-304800" lvl="0" marL="457200" rtl="0" algn="l">
              <a:spcBef>
                <a:spcPts val="0"/>
              </a:spcBef>
              <a:spcAft>
                <a:spcPts val="0"/>
              </a:spcAft>
              <a:buClr>
                <a:schemeClr val="hlink"/>
              </a:buClr>
              <a:buSzPts val="1200"/>
              <a:buChar char="●"/>
            </a:pPr>
            <a:r>
              <a:rPr lang="en">
                <a:solidFill>
                  <a:schemeClr val="hlink"/>
                </a:solidFill>
              </a:rPr>
              <a:t>Decoding threshold is [-4096,4096) given q/2</a:t>
            </a:r>
            <a:r>
              <a:rPr baseline="30000" lang="en">
                <a:solidFill>
                  <a:schemeClr val="hlink"/>
                </a:solidFill>
              </a:rPr>
              <a:t>B+1</a:t>
            </a:r>
            <a:r>
              <a:rPr lang="en">
                <a:solidFill>
                  <a:schemeClr val="hlink"/>
                </a:solidFill>
              </a:rPr>
              <a:t>.</a:t>
            </a:r>
            <a:endParaRPr>
              <a:solidFill>
                <a:schemeClr val="hlink"/>
              </a:solidFill>
            </a:endParaRPr>
          </a:p>
          <a:p>
            <a:pPr indent="0" lvl="0" marL="0" rtl="0" algn="l">
              <a:spcBef>
                <a:spcPts val="0"/>
              </a:spcBef>
              <a:spcAft>
                <a:spcPts val="0"/>
              </a:spcAft>
              <a:buNone/>
            </a:pPr>
            <a:r>
              <a:t/>
            </a:r>
            <a:endParaRPr/>
          </a:p>
        </p:txBody>
      </p:sp>
      <p:pic>
        <p:nvPicPr>
          <p:cNvPr id="288" name="Google Shape;288;p42"/>
          <p:cNvPicPr preferRelativeResize="0"/>
          <p:nvPr/>
        </p:nvPicPr>
        <p:blipFill>
          <a:blip r:embed="rId3">
            <a:alphaModFix/>
          </a:blip>
          <a:stretch>
            <a:fillRect/>
          </a:stretch>
        </p:blipFill>
        <p:spPr>
          <a:xfrm>
            <a:off x="449775" y="461150"/>
            <a:ext cx="3462925" cy="329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txBox="1"/>
          <p:nvPr/>
        </p:nvSpPr>
        <p:spPr>
          <a:xfrm flipH="1">
            <a:off x="884850" y="665913"/>
            <a:ext cx="73743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FrodoKEM is an IND-CCa key-encapsulation mechanism.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It is constructed as a Fujisaki-Okamoto transform of FrodoPKE, an IND-CPA public-key encryption </a:t>
            </a:r>
            <a:r>
              <a:rPr lang="en">
                <a:latin typeface="Roboto Condensed Light"/>
                <a:ea typeface="Roboto Condensed Light"/>
                <a:cs typeface="Roboto Condensed Light"/>
                <a:sym typeface="Roboto Condensed Light"/>
              </a:rPr>
              <a:t>whose security is based on the hardness of basic LWE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latin typeface="Roboto Condensed"/>
                <a:ea typeface="Roboto Condensed"/>
                <a:cs typeface="Roboto Condensed"/>
                <a:sym typeface="Roboto Condensed"/>
              </a:rPr>
              <a:t>LWE Distribution</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i="1" lang="en" u="sng">
                <a:latin typeface="Roboto Condensed"/>
                <a:ea typeface="Roboto Condensed"/>
                <a:cs typeface="Roboto Condensed"/>
                <a:sym typeface="Roboto Condensed"/>
              </a:rPr>
              <a:t>Def:</a:t>
            </a:r>
            <a:r>
              <a:rPr lang="en">
                <a:latin typeface="Roboto Condensed Light"/>
                <a:ea typeface="Roboto Condensed Light"/>
                <a:cs typeface="Roboto Condensed Light"/>
                <a:sym typeface="Roboto Condensed Light"/>
              </a:rPr>
              <a:t> The LWE Distribution is parameterized by positive integers (</a:t>
            </a:r>
            <a:r>
              <a:rPr i="1" lang="en">
                <a:latin typeface="Roboto Condensed Light"/>
                <a:ea typeface="Roboto Condensed Light"/>
                <a:cs typeface="Roboto Condensed Light"/>
                <a:sym typeface="Roboto Condensed Light"/>
              </a:rPr>
              <a:t>m,n,q</a:t>
            </a:r>
            <a:r>
              <a:rPr lang="en">
                <a:latin typeface="Roboto Condensed Light"/>
                <a:ea typeface="Roboto Condensed Light"/>
                <a:cs typeface="Roboto Condensed Light"/>
                <a:sym typeface="Roboto Condensed Light"/>
              </a:rPr>
              <a:t>) and an error distribution 𝜒 over        The LWE Distribution is sampled by sampling: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a uniformly random A,</a:t>
            </a:r>
            <a:endParaRPr>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a uniformly random S,</a:t>
            </a:r>
            <a:endParaRPr>
              <a:solidFill>
                <a:schemeClr val="dk1"/>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a uniformly random E.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latin typeface="Roboto Condensed Light"/>
                <a:ea typeface="Roboto Condensed Light"/>
                <a:cs typeface="Roboto Condensed Light"/>
                <a:sym typeface="Roboto Condensed Light"/>
              </a:rPr>
              <a:t>and outputting (</a:t>
            </a:r>
            <a:r>
              <a:rPr b="1" lang="en">
                <a:latin typeface="Roboto Condensed"/>
                <a:ea typeface="Roboto Condensed"/>
                <a:cs typeface="Roboto Condensed"/>
                <a:sym typeface="Roboto Condensed"/>
              </a:rPr>
              <a:t>A, b</a:t>
            </a:r>
            <a:r>
              <a:rPr lang="en">
                <a:latin typeface="Roboto Condensed Light"/>
                <a:ea typeface="Roboto Condensed Light"/>
                <a:cs typeface="Roboto Condensed Light"/>
                <a:sym typeface="Roboto Condensed Light"/>
              </a:rPr>
              <a:t>:= </a:t>
            </a:r>
            <a:r>
              <a:rPr b="1" lang="en">
                <a:latin typeface="Roboto Condensed"/>
                <a:ea typeface="Roboto Condensed"/>
                <a:cs typeface="Roboto Condensed"/>
                <a:sym typeface="Roboto Condensed"/>
              </a:rPr>
              <a:t>As + e </a:t>
            </a:r>
            <a:r>
              <a:rPr lang="en">
                <a:latin typeface="Roboto Condensed Light"/>
                <a:ea typeface="Roboto Condensed Light"/>
                <a:cs typeface="Roboto Condensed Light"/>
                <a:sym typeface="Roboto Condensed Light"/>
              </a:rPr>
              <a:t>mod </a:t>
            </a:r>
            <a:r>
              <a:rPr b="1" lang="en">
                <a:latin typeface="Roboto Condensed"/>
                <a:ea typeface="Roboto Condensed"/>
                <a:cs typeface="Roboto Condensed"/>
                <a:sym typeface="Roboto Condensed"/>
              </a:rPr>
              <a:t>q</a:t>
            </a:r>
            <a:r>
              <a:rPr lang="en">
                <a:latin typeface="Roboto Condensed Light"/>
                <a:ea typeface="Roboto Condensed Light"/>
                <a:cs typeface="Roboto Condensed Light"/>
                <a:sym typeface="Roboto Condensed Light"/>
              </a:rPr>
              <a:t>)</a:t>
            </a:r>
            <a:endParaRPr>
              <a:latin typeface="Roboto Condensed Light"/>
              <a:ea typeface="Roboto Condensed Light"/>
              <a:cs typeface="Roboto Condensed Light"/>
              <a:sym typeface="Roboto Condensed Light"/>
            </a:endParaRPr>
          </a:p>
        </p:txBody>
      </p:sp>
      <p:pic>
        <p:nvPicPr>
          <p:cNvPr id="294" name="Google Shape;294;p43"/>
          <p:cNvPicPr preferRelativeResize="0"/>
          <p:nvPr/>
        </p:nvPicPr>
        <p:blipFill>
          <a:blip r:embed="rId3">
            <a:alphaModFix/>
          </a:blip>
          <a:stretch>
            <a:fillRect/>
          </a:stretch>
        </p:blipFill>
        <p:spPr>
          <a:xfrm>
            <a:off x="8052025" y="2434587"/>
            <a:ext cx="207118" cy="274325"/>
          </a:xfrm>
          <a:prstGeom prst="rect">
            <a:avLst/>
          </a:prstGeom>
          <a:noFill/>
          <a:ln>
            <a:noFill/>
          </a:ln>
        </p:spPr>
      </p:pic>
      <p:pic>
        <p:nvPicPr>
          <p:cNvPr id="295" name="Google Shape;295;p43"/>
          <p:cNvPicPr preferRelativeResize="0"/>
          <p:nvPr/>
        </p:nvPicPr>
        <p:blipFill>
          <a:blip r:embed="rId4">
            <a:alphaModFix/>
          </a:blip>
          <a:stretch>
            <a:fillRect/>
          </a:stretch>
        </p:blipFill>
        <p:spPr>
          <a:xfrm>
            <a:off x="3453250" y="2928800"/>
            <a:ext cx="1262621" cy="331775"/>
          </a:xfrm>
          <a:prstGeom prst="rect">
            <a:avLst/>
          </a:prstGeom>
          <a:noFill/>
          <a:ln>
            <a:noFill/>
          </a:ln>
        </p:spPr>
      </p:pic>
      <p:pic>
        <p:nvPicPr>
          <p:cNvPr id="296" name="Google Shape;296;p43"/>
          <p:cNvPicPr preferRelativeResize="0"/>
          <p:nvPr/>
        </p:nvPicPr>
        <p:blipFill>
          <a:blip r:embed="rId5">
            <a:alphaModFix/>
          </a:blip>
          <a:stretch>
            <a:fillRect/>
          </a:stretch>
        </p:blipFill>
        <p:spPr>
          <a:xfrm>
            <a:off x="3563461" y="3406625"/>
            <a:ext cx="823572" cy="295275"/>
          </a:xfrm>
          <a:prstGeom prst="rect">
            <a:avLst/>
          </a:prstGeom>
          <a:noFill/>
          <a:ln>
            <a:noFill/>
          </a:ln>
        </p:spPr>
      </p:pic>
      <p:pic>
        <p:nvPicPr>
          <p:cNvPr id="297" name="Google Shape;297;p43"/>
          <p:cNvPicPr preferRelativeResize="0"/>
          <p:nvPr/>
        </p:nvPicPr>
        <p:blipFill>
          <a:blip r:embed="rId6">
            <a:alphaModFix/>
          </a:blip>
          <a:stretch>
            <a:fillRect/>
          </a:stretch>
        </p:blipFill>
        <p:spPr>
          <a:xfrm>
            <a:off x="3517063" y="3791875"/>
            <a:ext cx="916369" cy="295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4"/>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Overview of Attacks</a:t>
            </a:r>
            <a:endParaRPr/>
          </a:p>
        </p:txBody>
      </p:sp>
      <p:sp>
        <p:nvSpPr>
          <p:cNvPr id="303" name="Google Shape;303;p44"/>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04" name="Google Shape;304;p44"/>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grpSp>
        <p:nvGrpSpPr>
          <p:cNvPr id="305" name="Google Shape;305;p44"/>
          <p:cNvGrpSpPr/>
          <p:nvPr/>
        </p:nvGrpSpPr>
        <p:grpSpPr>
          <a:xfrm>
            <a:off x="8089940" y="561326"/>
            <a:ext cx="423413" cy="421569"/>
            <a:chOff x="7703675" y="2541175"/>
            <a:chExt cx="499425" cy="497250"/>
          </a:xfrm>
        </p:grpSpPr>
        <p:sp>
          <p:nvSpPr>
            <p:cNvPr id="306" name="Google Shape;306;p44"/>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4"/>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4"/>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4"/>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4"/>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44">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800"/>
                                        <p:tgtEl>
                                          <p:spTgt spid="303"/>
                                        </p:tgtEl>
                                      </p:cBhvr>
                                    </p:animEffect>
                                  </p:childTnLst>
                                </p:cTn>
                              </p:par>
                              <p:par>
                                <p:cTn fill="hold" nodeType="withEffect" presetClass="entr" presetID="2" presetSubtype="2">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idx="1" type="subTitle"/>
          </p:nvPr>
        </p:nvSpPr>
        <p:spPr>
          <a:xfrm>
            <a:off x="921900" y="1456750"/>
            <a:ext cx="7440300" cy="33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Goal: Recover the shared key by flipping bits of the LWE </a:t>
            </a:r>
            <a:r>
              <a:rPr b="1" lang="en">
                <a:latin typeface="Roboto Condensed"/>
                <a:ea typeface="Roboto Condensed"/>
                <a:cs typeface="Roboto Condensed"/>
                <a:sym typeface="Roboto Condensed"/>
              </a:rPr>
              <a:t>secret key  via flipping bits of the </a:t>
            </a:r>
            <a:r>
              <a:rPr b="1" lang="en">
                <a:latin typeface="Roboto Condensed"/>
                <a:ea typeface="Roboto Condensed"/>
                <a:cs typeface="Roboto Condensed"/>
                <a:sym typeface="Roboto Condensed"/>
              </a:rPr>
              <a:t>error matrix E’’’</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304800" lvl="0" marL="457200" rtl="0" algn="l">
              <a:spcBef>
                <a:spcPts val="0"/>
              </a:spcBef>
              <a:spcAft>
                <a:spcPts val="0"/>
              </a:spcAft>
              <a:buSzPts val="1200"/>
              <a:buAutoNum type="arabicPeriod"/>
            </a:pPr>
            <a:r>
              <a:rPr lang="en"/>
              <a:t>Use</a:t>
            </a:r>
            <a:r>
              <a:rPr lang="en"/>
              <a:t> the Rowhammer attack to poison FrodoKEM’s</a:t>
            </a:r>
            <a:r>
              <a:rPr i="1" lang="en"/>
              <a:t> KeyGen()</a:t>
            </a:r>
            <a:r>
              <a:rPr lang="en"/>
              <a:t> process.</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Use a super-computer to extract </a:t>
            </a:r>
            <a:r>
              <a:rPr lang="en"/>
              <a:t>the</a:t>
            </a:r>
            <a:r>
              <a:rPr lang="en"/>
              <a:t> private-key material from it.</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Parse data using for key-</a:t>
            </a:r>
            <a:r>
              <a:rPr lang="en"/>
              <a:t>recovery</a:t>
            </a:r>
            <a:r>
              <a:rPr lang="en"/>
              <a:t> algorithm.</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Recover the shared key (can be done on a laptop!)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317" name="Google Shape;317;p45"/>
          <p:cNvSpPr txBox="1"/>
          <p:nvPr>
            <p:ph idx="4294967295" type="ctrTitle"/>
          </p:nvPr>
        </p:nvSpPr>
        <p:spPr>
          <a:xfrm>
            <a:off x="801701" y="71875"/>
            <a:ext cx="52143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Attack Overview</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6"/>
          <p:cNvSpPr txBox="1"/>
          <p:nvPr>
            <p:ph idx="1" type="subTitle"/>
          </p:nvPr>
        </p:nvSpPr>
        <p:spPr>
          <a:xfrm>
            <a:off x="1046250" y="1085700"/>
            <a:ext cx="7286400" cy="3698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Roboto Condensed"/>
              <a:buChar char="●"/>
            </a:pPr>
            <a:r>
              <a:rPr b="1" lang="en">
                <a:latin typeface="Roboto Condensed"/>
                <a:ea typeface="Roboto Condensed"/>
                <a:cs typeface="Roboto Condensed"/>
                <a:sym typeface="Roboto Condensed"/>
              </a:rPr>
              <a:t>Profiling Memory: </a:t>
            </a:r>
            <a:r>
              <a:rPr lang="en">
                <a:solidFill>
                  <a:schemeClr val="hlink"/>
                </a:solidFill>
              </a:rPr>
              <a:t>The method of doing so involves exploiting Linux’s buddy allocator to obtain 2MB of contiguous memory. After obtaining this memory, we iteratively hammer and we check the flip results on the victim row. </a:t>
            </a:r>
            <a:endParaRPr>
              <a:solidFill>
                <a:schemeClr val="hlink"/>
              </a:solidFill>
            </a:endParaRPr>
          </a:p>
          <a:p>
            <a:pPr indent="0" lvl="0" marL="457200" rtl="0" algn="l">
              <a:spcBef>
                <a:spcPts val="0"/>
              </a:spcBef>
              <a:spcAft>
                <a:spcPts val="0"/>
              </a:spcAft>
              <a:buNone/>
            </a:pPr>
            <a:r>
              <a:rPr lang="en">
                <a:solidFill>
                  <a:schemeClr val="hlink"/>
                </a:solidFill>
              </a:rPr>
              <a:t>We store the map of flips within each page so we can use the pages which are best for the attack.</a:t>
            </a:r>
            <a:endParaRPr>
              <a:solidFill>
                <a:schemeClr val="hlink"/>
              </a:solidFill>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298450" lvl="0" marL="457200" rtl="0" algn="l">
              <a:spcBef>
                <a:spcPts val="0"/>
              </a:spcBef>
              <a:spcAft>
                <a:spcPts val="0"/>
              </a:spcAft>
              <a:buSzPts val="1100"/>
              <a:buFont typeface="Roboto Condensed"/>
              <a:buChar char="●"/>
            </a:pPr>
            <a:r>
              <a:rPr b="1" lang="en">
                <a:latin typeface="Roboto Condensed"/>
                <a:ea typeface="Roboto Condensed"/>
                <a:cs typeface="Roboto Condensed"/>
                <a:sym typeface="Roboto Condensed"/>
              </a:rPr>
              <a:t>Filtering candidate pages: </a:t>
            </a:r>
            <a:r>
              <a:rPr lang="en">
                <a:solidFill>
                  <a:schemeClr val="hlink"/>
                </a:solidFill>
              </a:rPr>
              <a:t>Error matrix has dimensions 640 x 8 of 2 bytes values, resulting in the matrix spanning 2.5 pages of size 4 KiB. Therefore, it is spread across a 3-4 pages. </a:t>
            </a:r>
            <a:endParaRPr>
              <a:solidFill>
                <a:schemeClr val="hlink"/>
              </a:solidFill>
            </a:endParaRPr>
          </a:p>
          <a:p>
            <a:pPr indent="0" lvl="0" marL="457200" rtl="0" algn="l">
              <a:spcBef>
                <a:spcPts val="0"/>
              </a:spcBef>
              <a:spcAft>
                <a:spcPts val="0"/>
              </a:spcAft>
              <a:buNone/>
            </a:pPr>
            <a:r>
              <a:t/>
            </a:r>
            <a:endParaRPr>
              <a:solidFill>
                <a:schemeClr val="hlink"/>
              </a:solidFill>
            </a:endParaRPr>
          </a:p>
          <a:p>
            <a:pPr indent="-298450" lvl="0" marL="457200" rtl="0" algn="l">
              <a:spcBef>
                <a:spcPts val="0"/>
              </a:spcBef>
              <a:spcAft>
                <a:spcPts val="0"/>
              </a:spcAft>
              <a:buClr>
                <a:schemeClr val="hlink"/>
              </a:buClr>
              <a:buSzPts val="1100"/>
              <a:buChar char="●"/>
            </a:pPr>
            <a:r>
              <a:rPr lang="en">
                <a:solidFill>
                  <a:schemeClr val="hlink"/>
                </a:solidFill>
              </a:rPr>
              <a:t>The first and last page containing the error matrix might also contain other variables as well, so it is better to consider pages that contains no flip in these region.</a:t>
            </a:r>
            <a:endParaRPr>
              <a:solidFill>
                <a:schemeClr val="hlink"/>
              </a:solidFill>
            </a:endParaRPr>
          </a:p>
          <a:p>
            <a:pPr indent="0" lvl="0" marL="0" rtl="0" algn="l">
              <a:spcBef>
                <a:spcPts val="0"/>
              </a:spcBef>
              <a:spcAft>
                <a:spcPts val="0"/>
              </a:spcAft>
              <a:buNone/>
            </a:pPr>
            <a:r>
              <a:t/>
            </a:r>
            <a:endParaRPr>
              <a:solidFill>
                <a:schemeClr val="hlink"/>
              </a:solidFill>
            </a:endParaRPr>
          </a:p>
          <a:p>
            <a:pPr indent="-298450" lvl="0" marL="457200" rtl="0" algn="just">
              <a:spcBef>
                <a:spcPts val="0"/>
              </a:spcBef>
              <a:spcAft>
                <a:spcPts val="0"/>
              </a:spcAft>
              <a:buClr>
                <a:schemeClr val="hlink"/>
              </a:buClr>
              <a:buSzPts val="1100"/>
              <a:buChar char="●"/>
            </a:pPr>
            <a:r>
              <a:rPr lang="en">
                <a:solidFill>
                  <a:schemeClr val="hlink"/>
                </a:solidFill>
              </a:rPr>
              <a:t>Filter out all sets of pages that don’t provide exactly one 256-bit flip in at least 7 of the 8 columns, pages that don’t have sufficient flips, and also pages that offer too many flips in undesired location.</a:t>
            </a:r>
            <a:endParaRPr b="1">
              <a:latin typeface="Roboto Condensed"/>
              <a:ea typeface="Roboto Condensed"/>
              <a:cs typeface="Roboto Condensed"/>
              <a:sym typeface="Roboto Condensed"/>
            </a:endParaRPr>
          </a:p>
        </p:txBody>
      </p:sp>
      <p:sp>
        <p:nvSpPr>
          <p:cNvPr id="323" name="Google Shape;323;p46"/>
          <p:cNvSpPr txBox="1"/>
          <p:nvPr>
            <p:ph idx="2" type="ctrTitle"/>
          </p:nvPr>
        </p:nvSpPr>
        <p:spPr>
          <a:xfrm>
            <a:off x="1046250" y="276100"/>
            <a:ext cx="52143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Pre-Processing for Attack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idx="1" type="subTitle"/>
          </p:nvPr>
        </p:nvSpPr>
        <p:spPr>
          <a:xfrm>
            <a:off x="1046250" y="1085700"/>
            <a:ext cx="6947700" cy="3698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a:latin typeface="Roboto Condensed"/>
              <a:ea typeface="Roboto Condensed"/>
              <a:cs typeface="Roboto Condensed"/>
              <a:sym typeface="Roboto Condensed"/>
            </a:endParaRPr>
          </a:p>
          <a:p>
            <a:pPr indent="-298450" lvl="0" marL="457200" rtl="0" algn="l">
              <a:spcBef>
                <a:spcPts val="0"/>
              </a:spcBef>
              <a:spcAft>
                <a:spcPts val="0"/>
              </a:spcAft>
              <a:buSzPts val="1100"/>
              <a:buFont typeface="Roboto Condensed"/>
              <a:buChar char="●"/>
            </a:pPr>
            <a:r>
              <a:rPr b="1" lang="en">
                <a:latin typeface="Roboto Condensed"/>
                <a:ea typeface="Roboto Condensed"/>
                <a:cs typeface="Roboto Condensed"/>
                <a:sym typeface="Roboto Condensed"/>
              </a:rPr>
              <a:t>Memory Massaging: </a:t>
            </a:r>
            <a:r>
              <a:rPr lang="en">
                <a:solidFill>
                  <a:schemeClr val="hlink"/>
                </a:solidFill>
              </a:rPr>
              <a:t>Here, we force the victim to allocate its memory in the exact pages of DRAM that we want.</a:t>
            </a:r>
            <a:endParaRPr>
              <a:solidFill>
                <a:schemeClr val="hlink"/>
              </a:solidFill>
            </a:endParaRPr>
          </a:p>
          <a:p>
            <a:pPr indent="0" lvl="0" marL="457200" rtl="0" algn="l">
              <a:spcBef>
                <a:spcPts val="0"/>
              </a:spcBef>
              <a:spcAft>
                <a:spcPts val="0"/>
              </a:spcAft>
              <a:buNone/>
            </a:pPr>
            <a:r>
              <a:t/>
            </a:r>
            <a:endParaRPr>
              <a:solidFill>
                <a:schemeClr val="hlink"/>
              </a:solidFill>
            </a:endParaRPr>
          </a:p>
          <a:p>
            <a:pPr indent="-298450" lvl="0" marL="457200" rtl="0" algn="l">
              <a:spcBef>
                <a:spcPts val="0"/>
              </a:spcBef>
              <a:spcAft>
                <a:spcPts val="0"/>
              </a:spcAft>
              <a:buClr>
                <a:schemeClr val="hlink"/>
              </a:buClr>
              <a:buSzPts val="1100"/>
              <a:buChar char="●"/>
            </a:pPr>
            <a:r>
              <a:rPr b="1" i="1" lang="en">
                <a:solidFill>
                  <a:schemeClr val="hlink"/>
                </a:solidFill>
                <a:latin typeface="Roboto Condensed"/>
                <a:ea typeface="Roboto Condensed"/>
                <a:cs typeface="Roboto Condensed"/>
                <a:sym typeface="Roboto Condensed"/>
              </a:rPr>
              <a:t>Allocating pages to victim</a:t>
            </a:r>
            <a:r>
              <a:rPr lang="en">
                <a:solidFill>
                  <a:schemeClr val="hlink"/>
                </a:solidFill>
              </a:rPr>
              <a:t>: This is achieved by exploiting the Linux Page frame cache using a technique called ‘Frame Feng Shui’. The linux frame page cache stores frames in first-in-last-out data structure, and returns the most recently deallocated page.</a:t>
            </a:r>
            <a:endParaRPr>
              <a:solidFill>
                <a:schemeClr val="hlink"/>
              </a:solidFill>
            </a:endParaRPr>
          </a:p>
          <a:p>
            <a:pPr indent="0" lvl="0" marL="457200" rtl="0" algn="l">
              <a:spcBef>
                <a:spcPts val="0"/>
              </a:spcBef>
              <a:spcAft>
                <a:spcPts val="0"/>
              </a:spcAft>
              <a:buNone/>
            </a:pPr>
            <a:r>
              <a:t/>
            </a:r>
            <a:endParaRPr>
              <a:solidFill>
                <a:schemeClr val="hlink"/>
              </a:solidFill>
            </a:endParaRPr>
          </a:p>
          <a:p>
            <a:pPr indent="0" lvl="0" marL="457200" rtl="0" algn="l">
              <a:spcBef>
                <a:spcPts val="0"/>
              </a:spcBef>
              <a:spcAft>
                <a:spcPts val="0"/>
              </a:spcAft>
              <a:buNone/>
            </a:pPr>
            <a:r>
              <a:rPr lang="en">
                <a:solidFill>
                  <a:schemeClr val="hlink"/>
                </a:solidFill>
              </a:rPr>
              <a:t>Firstly we will use multiple 4KiB junk pages to fill the bottom of the cache and then use our filtered out candidate pages to place it at the to the frame cache.</a:t>
            </a:r>
            <a:endParaRPr>
              <a:solidFill>
                <a:schemeClr val="hlink"/>
              </a:solidFill>
            </a:endParaRPr>
          </a:p>
          <a:p>
            <a:pPr indent="0" lvl="0" marL="457200" rtl="0" algn="l">
              <a:spcBef>
                <a:spcPts val="0"/>
              </a:spcBef>
              <a:spcAft>
                <a:spcPts val="0"/>
              </a:spcAft>
              <a:buNone/>
            </a:pPr>
            <a:r>
              <a:t/>
            </a:r>
            <a:endParaRPr>
              <a:solidFill>
                <a:schemeClr val="hlink"/>
              </a:solidFill>
            </a:endParaRPr>
          </a:p>
          <a:p>
            <a:pPr indent="0" lvl="0" marL="457200" rtl="0" algn="l">
              <a:spcBef>
                <a:spcPts val="0"/>
              </a:spcBef>
              <a:spcAft>
                <a:spcPts val="0"/>
              </a:spcAft>
              <a:buNone/>
            </a:pPr>
            <a:r>
              <a:rPr lang="en">
                <a:solidFill>
                  <a:schemeClr val="hlink"/>
                </a:solidFill>
              </a:rPr>
              <a:t>So </a:t>
            </a:r>
            <a:r>
              <a:rPr lang="en">
                <a:solidFill>
                  <a:schemeClr val="hlink"/>
                </a:solidFill>
              </a:rPr>
              <a:t>whenever</a:t>
            </a:r>
            <a:r>
              <a:rPr lang="en">
                <a:solidFill>
                  <a:schemeClr val="hlink"/>
                </a:solidFill>
              </a:rPr>
              <a:t> the victim process runs its keygen process, the FrodoKEM process request memory to store E and the linux buddy allocator will return pages chosen by the attacker.</a:t>
            </a:r>
            <a:endParaRPr>
              <a:solidFill>
                <a:schemeClr val="hlink"/>
              </a:solidFill>
            </a:endParaRPr>
          </a:p>
        </p:txBody>
      </p:sp>
      <p:sp>
        <p:nvSpPr>
          <p:cNvPr id="329" name="Google Shape;329;p47"/>
          <p:cNvSpPr txBox="1"/>
          <p:nvPr>
            <p:ph idx="2" type="ctrTitle"/>
          </p:nvPr>
        </p:nvSpPr>
        <p:spPr>
          <a:xfrm>
            <a:off x="1046250" y="276100"/>
            <a:ext cx="52143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Pre-Processing for Attack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ph type="ctrTitle"/>
          </p:nvPr>
        </p:nvSpPr>
        <p:spPr>
          <a:xfrm>
            <a:off x="3393388" y="226470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54" name="Google Shape;154;p30">
            <a:hlinkClick action="ppaction://hlinksldjump" r:id="rId3"/>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55" name="Google Shape;155;p30"/>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INTRODUCTION</a:t>
            </a:r>
            <a:endParaRPr/>
          </a:p>
        </p:txBody>
      </p:sp>
      <p:sp>
        <p:nvSpPr>
          <p:cNvPr id="156" name="Google Shape;156;p30"/>
          <p:cNvSpPr txBox="1"/>
          <p:nvPr>
            <p:ph idx="1" type="subTitle"/>
          </p:nvPr>
        </p:nvSpPr>
        <p:spPr>
          <a:xfrm>
            <a:off x="224601" y="613450"/>
            <a:ext cx="21402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How resilient are PQC KEM against Rowhammer attacks</a:t>
            </a:r>
            <a:endParaRPr/>
          </a:p>
        </p:txBody>
      </p:sp>
      <p:sp>
        <p:nvSpPr>
          <p:cNvPr id="157" name="Google Shape;157;p30">
            <a:hlinkClick action="ppaction://hlinksldjump" r:id="rId4"/>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8" name="Google Shape;158;p30">
            <a:hlinkClick action="ppaction://hlinksldjump" r:id="rId5"/>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9" name="Google Shape;159;p30">
            <a:hlinkClick action="ppaction://hlinksldjump" r:id="rId6"/>
          </p:cNvPr>
          <p:cNvSpPr txBox="1"/>
          <p:nvPr>
            <p:ph idx="7" type="title"/>
          </p:nvPr>
        </p:nvSpPr>
        <p:spPr>
          <a:xfrm>
            <a:off x="5922008" y="313888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60" name="Google Shape;160;p30">
            <a:hlinkClick/>
          </p:cNvPr>
          <p:cNvSpPr txBox="1"/>
          <p:nvPr>
            <p:ph idx="8" type="title"/>
          </p:nvPr>
        </p:nvSpPr>
        <p:spPr>
          <a:xfrm>
            <a:off x="5922008" y="415858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61" name="Google Shape;161;p30"/>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BACKGROUND</a:t>
            </a:r>
            <a:endParaRPr/>
          </a:p>
        </p:txBody>
      </p:sp>
      <p:sp>
        <p:nvSpPr>
          <p:cNvPr id="162" name="Google Shape;162;p30"/>
          <p:cNvSpPr txBox="1"/>
          <p:nvPr>
            <p:ph idx="13" type="subTitle"/>
          </p:nvPr>
        </p:nvSpPr>
        <p:spPr>
          <a:xfrm>
            <a:off x="690446" y="1579661"/>
            <a:ext cx="1674300" cy="57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hlink"/>
                </a:solidFill>
              </a:rPr>
              <a:t>Rowhammer Attack</a:t>
            </a:r>
            <a:endParaRPr/>
          </a:p>
          <a:p>
            <a:pPr indent="0" lvl="0" marL="0" rtl="0" algn="r">
              <a:spcBef>
                <a:spcPts val="0"/>
              </a:spcBef>
              <a:spcAft>
                <a:spcPts val="0"/>
              </a:spcAft>
              <a:buNone/>
            </a:pPr>
            <a:r>
              <a:rPr lang="en"/>
              <a:t>FrodoKEM </a:t>
            </a:r>
            <a:endParaRPr/>
          </a:p>
          <a:p>
            <a:pPr indent="0" lvl="0" marL="0" rtl="0" algn="r">
              <a:spcBef>
                <a:spcPts val="0"/>
              </a:spcBef>
              <a:spcAft>
                <a:spcPts val="0"/>
              </a:spcAft>
              <a:buNone/>
            </a:pPr>
            <a:r>
              <a:t/>
            </a:r>
            <a:endParaRPr/>
          </a:p>
        </p:txBody>
      </p:sp>
      <p:sp>
        <p:nvSpPr>
          <p:cNvPr id="163" name="Google Shape;163;p30"/>
          <p:cNvSpPr txBox="1"/>
          <p:nvPr>
            <p:ph idx="14" type="ctrTitle"/>
          </p:nvPr>
        </p:nvSpPr>
        <p:spPr>
          <a:xfrm>
            <a:off x="127276" y="2141325"/>
            <a:ext cx="22374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OVERVIEW OF ATTACKS</a:t>
            </a:r>
            <a:endParaRPr/>
          </a:p>
        </p:txBody>
      </p:sp>
      <p:sp>
        <p:nvSpPr>
          <p:cNvPr id="164" name="Google Shape;164;p30"/>
          <p:cNvSpPr txBox="1"/>
          <p:nvPr>
            <p:ph idx="15" type="subTitle"/>
          </p:nvPr>
        </p:nvSpPr>
        <p:spPr>
          <a:xfrm>
            <a:off x="390625" y="2553150"/>
            <a:ext cx="1974300" cy="91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Various A</a:t>
            </a:r>
            <a:r>
              <a:rPr lang="en"/>
              <a:t>ttacks &amp; techniques involved alongside their complications and how to tackle them </a:t>
            </a:r>
            <a:endParaRPr/>
          </a:p>
        </p:txBody>
      </p:sp>
      <p:sp>
        <p:nvSpPr>
          <p:cNvPr id="165" name="Google Shape;165;p30"/>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RECOVERY</a:t>
            </a:r>
            <a:endParaRPr/>
          </a:p>
        </p:txBody>
      </p:sp>
      <p:sp>
        <p:nvSpPr>
          <p:cNvPr id="166" name="Google Shape;166;p30"/>
          <p:cNvSpPr txBox="1"/>
          <p:nvPr>
            <p:ph idx="19" type="subTitle"/>
          </p:nvPr>
        </p:nvSpPr>
        <p:spPr>
          <a:xfrm>
            <a:off x="6811558" y="3210901"/>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Generating Ciphertexts</a:t>
            </a:r>
            <a:endParaRPr/>
          </a:p>
          <a:p>
            <a:pPr indent="0" lvl="0" marL="0" rtl="0" algn="l">
              <a:spcBef>
                <a:spcPts val="0"/>
              </a:spcBef>
              <a:spcAft>
                <a:spcPts val="0"/>
              </a:spcAft>
              <a:buClr>
                <a:schemeClr val="dk1"/>
              </a:buClr>
              <a:buSzPts val="1100"/>
              <a:buFont typeface="Arial"/>
              <a:buNone/>
            </a:pPr>
            <a:r>
              <a:rPr lang="en"/>
              <a:t>FrodoKEM Key Recovery</a:t>
            </a:r>
            <a:endParaRPr/>
          </a:p>
          <a:p>
            <a:pPr indent="0" lvl="0" marL="0" rtl="0" algn="l">
              <a:spcBef>
                <a:spcPts val="0"/>
              </a:spcBef>
              <a:spcAft>
                <a:spcPts val="0"/>
              </a:spcAft>
              <a:buNone/>
            </a:pPr>
            <a:r>
              <a:rPr lang="en"/>
              <a:t>Session-Key Recovery</a:t>
            </a:r>
            <a:endParaRPr/>
          </a:p>
        </p:txBody>
      </p:sp>
      <p:sp>
        <p:nvSpPr>
          <p:cNvPr id="167" name="Google Shape;167;p30"/>
          <p:cNvSpPr txBox="1"/>
          <p:nvPr>
            <p:ph idx="20" type="ctrTitle"/>
          </p:nvPr>
        </p:nvSpPr>
        <p:spPr>
          <a:xfrm>
            <a:off x="6811558" y="403995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POSSIBLE COUNTERMEASURES</a:t>
            </a:r>
            <a:endParaRPr/>
          </a:p>
        </p:txBody>
      </p:sp>
      <p:sp>
        <p:nvSpPr>
          <p:cNvPr id="168" name="Google Shape;168;p30"/>
          <p:cNvSpPr txBox="1"/>
          <p:nvPr>
            <p:ph idx="21" type="subTitle"/>
          </p:nvPr>
        </p:nvSpPr>
        <p:spPr>
          <a:xfrm>
            <a:off x="6811558" y="445175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Rowhammer Defenses </a:t>
            </a:r>
            <a:endParaRPr/>
          </a:p>
        </p:txBody>
      </p:sp>
      <p:cxnSp>
        <p:nvCxnSpPr>
          <p:cNvPr id="169" name="Google Shape;169;p30"/>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70" name="Google Shape;170;p30"/>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70"/>
                                        </p:tgtEl>
                                        <p:attrNameLst>
                                          <p:attrName>style.visibility</p:attrName>
                                        </p:attrNameLst>
                                      </p:cBhvr>
                                      <p:to>
                                        <p:strVal val="visible"/>
                                      </p:to>
                                    </p:set>
                                    <p:anim calcmode="lin" valueType="num">
                                      <p:cBhvr additive="base">
                                        <p:cTn dur="1000"/>
                                        <p:tgtEl>
                                          <p:spTgt spid="17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8"/>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Rowhammer DRAM</a:t>
            </a:r>
            <a:r>
              <a:rPr lang="en"/>
              <a:t> Bug</a:t>
            </a:r>
            <a:endParaRPr/>
          </a:p>
        </p:txBody>
      </p:sp>
      <p:sp>
        <p:nvSpPr>
          <p:cNvPr id="335" name="Google Shape;335;p48"/>
          <p:cNvSpPr txBox="1"/>
          <p:nvPr>
            <p:ph idx="1" type="subTitle"/>
          </p:nvPr>
        </p:nvSpPr>
        <p:spPr>
          <a:xfrm>
            <a:off x="928375" y="1119300"/>
            <a:ext cx="7309800" cy="3883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Rowhammer is a phenomenon wherein repeated accesses to a row in DRAM can induce bit flips in the neighbouring rows.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It occurs because Dynamic RAM consists of multiple memory cells packed tightly together and specific access patterns can cause unwanted effects that propagate to nearby memory cells and cause bit-flips in cells which have not been accessed by the attacker. </a:t>
            </a:r>
            <a:endParaRPr/>
          </a:p>
          <a:p>
            <a:pPr indent="0" lvl="0" marL="0" rtl="0" algn="just">
              <a:spcBef>
                <a:spcPts val="0"/>
              </a:spcBef>
              <a:spcAft>
                <a:spcPts val="0"/>
              </a:spcAft>
              <a:buNone/>
            </a:pPr>
            <a:r>
              <a:rPr lang="en"/>
              <a:t>This is because activations of the rows </a:t>
            </a:r>
            <a:r>
              <a:rPr lang="en"/>
              <a:t>worldline</a:t>
            </a:r>
            <a:r>
              <a:rPr lang="en"/>
              <a:t> causes the capacitors storing bit values in </a:t>
            </a:r>
            <a:r>
              <a:rPr lang="en"/>
              <a:t>n</a:t>
            </a:r>
            <a:r>
              <a:rPr lang="en"/>
              <a:t>eighbouring rows to discharge slightly due to </a:t>
            </a:r>
            <a:r>
              <a:rPr lang="en"/>
              <a:t>parasitic</a:t>
            </a:r>
            <a:r>
              <a:rPr lang="en"/>
              <a:t> current.</a:t>
            </a:r>
            <a:endParaRPr/>
          </a:p>
          <a:p>
            <a:pPr indent="0" lvl="0" marL="0" rtl="0" algn="just">
              <a:spcBef>
                <a:spcPts val="0"/>
              </a:spcBef>
              <a:spcAft>
                <a:spcPts val="0"/>
              </a:spcAft>
              <a:buNone/>
            </a:pPr>
            <a:r>
              <a:t/>
            </a:r>
            <a:endParaRPr/>
          </a:p>
          <a:p>
            <a:pPr indent="-298450" lvl="0" marL="457200" rtl="0" algn="just">
              <a:spcBef>
                <a:spcPts val="0"/>
              </a:spcBef>
              <a:spcAft>
                <a:spcPts val="0"/>
              </a:spcAft>
              <a:buSzPts val="1100"/>
              <a:buChar char="●"/>
            </a:pPr>
            <a:r>
              <a:rPr lang="en"/>
              <a:t>A fault in many DRAM Modules, from 2010 onwards.</a:t>
            </a:r>
            <a:endParaRPr/>
          </a:p>
          <a:p>
            <a:pPr indent="-298450" lvl="0" marL="457200" rtl="0" algn="just">
              <a:spcBef>
                <a:spcPts val="0"/>
              </a:spcBef>
              <a:spcAft>
                <a:spcPts val="0"/>
              </a:spcAft>
              <a:buSzPts val="1100"/>
              <a:buChar char="●"/>
            </a:pPr>
            <a:r>
              <a:rPr lang="en"/>
              <a:t>Bypasses memory protection:  One process can affect another.</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idx="1" type="subTitle"/>
          </p:nvPr>
        </p:nvSpPr>
        <p:spPr>
          <a:xfrm>
            <a:off x="908400" y="912750"/>
            <a:ext cx="7322700" cy="36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Memory Bit Masks:</a:t>
            </a:r>
            <a:r>
              <a:rPr lang="en"/>
              <a:t> Rowhammer physically flips bits in a one-sided manner i.e. from 0 to 1 . There are two problems with this construction:</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Logical bits </a:t>
            </a:r>
            <a:r>
              <a:rPr lang="en"/>
              <a:t>stored</a:t>
            </a:r>
            <a:r>
              <a:rPr lang="en"/>
              <a:t> in DRAM is </a:t>
            </a:r>
            <a:r>
              <a:rPr lang="en"/>
              <a:t>different</a:t>
            </a:r>
            <a:r>
              <a:rPr lang="en"/>
              <a:t> from the Physical bits, and every </a:t>
            </a:r>
            <a:r>
              <a:rPr lang="en"/>
              <a:t>time a device boots up, a random bit mask similar to a one-time pad is applied, and for </a:t>
            </a:r>
            <a:r>
              <a:rPr b="1" lang="en">
                <a:latin typeface="Roboto Condensed"/>
                <a:ea typeface="Roboto Condensed"/>
                <a:cs typeface="Roboto Condensed"/>
                <a:sym typeface="Roboto Condensed"/>
              </a:rPr>
              <a:t>N </a:t>
            </a:r>
            <a:r>
              <a:rPr lang="en"/>
              <a:t>possible pads, the attack succeeds with a probability of 1/N, if the machine is reset between profiling and attack.</a:t>
            </a:r>
            <a:endParaRPr/>
          </a:p>
          <a:p>
            <a:pPr indent="0" lvl="0" marL="457200" rtl="0" algn="l">
              <a:spcBef>
                <a:spcPts val="0"/>
              </a:spcBef>
              <a:spcAft>
                <a:spcPts val="0"/>
              </a:spcAft>
              <a:buNone/>
            </a:pPr>
            <a:r>
              <a:t/>
            </a:r>
            <a:endParaRPr/>
          </a:p>
          <a:p>
            <a:pPr indent="-304800" lvl="0" marL="457200" rtl="0" algn="l">
              <a:spcBef>
                <a:spcPts val="0"/>
              </a:spcBef>
              <a:spcAft>
                <a:spcPts val="0"/>
              </a:spcAft>
              <a:buSzPts val="1200"/>
              <a:buAutoNum type="arabicPeriod"/>
            </a:pPr>
            <a:r>
              <a:rPr lang="en"/>
              <a:t>2’s complement signed representation reduces the success probability as for every column that we want to do a 256-bit flip. The value prior to flip can be a negative or positive value. As a consequence, a negative value targeted to do a 256-bit flip from 0 to 1, will be unsuccessful as the value would already be 1. So each column can be attacked with a probability of ½ . And since each of these locations are independent, the overall success probability is now </a:t>
            </a:r>
            <a:r>
              <a:rPr b="1" lang="en">
                <a:latin typeface="Roboto Condensed"/>
                <a:ea typeface="Roboto Condensed"/>
                <a:cs typeface="Roboto Condensed"/>
                <a:sym typeface="Roboto Condensed"/>
              </a:rPr>
              <a:t>2⁻ⁿ </a:t>
            </a:r>
            <a:r>
              <a:rPr lang="en"/>
              <a:t>Where n is the no of columns to be poisoned on 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idx="1" type="subTitle"/>
          </p:nvPr>
        </p:nvSpPr>
        <p:spPr>
          <a:xfrm>
            <a:off x="1144425" y="1585200"/>
            <a:ext cx="7494600" cy="3076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latin typeface="Roboto Condensed"/>
                <a:ea typeface="Roboto Condensed"/>
                <a:cs typeface="Roboto Condensed"/>
                <a:sym typeface="Roboto Condensed"/>
              </a:rPr>
              <a:t>Issue #1</a:t>
            </a:r>
            <a:r>
              <a:rPr lang="en"/>
              <a:t>: The Rowhammer attack only flips bits from 0 → 1</a:t>
            </a:r>
            <a:endParaRPr/>
          </a:p>
          <a:p>
            <a:pPr indent="-298450" lvl="1" marL="914400" rtl="0" algn="l">
              <a:spcBef>
                <a:spcPts val="1000"/>
              </a:spcBef>
              <a:spcAft>
                <a:spcPts val="0"/>
              </a:spcAft>
              <a:buSzPts val="1100"/>
              <a:buChar char="○"/>
            </a:pPr>
            <a:r>
              <a:rPr lang="en"/>
              <a:t>The attack induces a charge in neighboring cells </a:t>
            </a:r>
            <a:endParaRPr/>
          </a:p>
          <a:p>
            <a:pPr indent="-298450" lvl="0" marL="457200" rtl="0" algn="l">
              <a:spcBef>
                <a:spcPts val="1000"/>
              </a:spcBef>
              <a:spcAft>
                <a:spcPts val="0"/>
              </a:spcAft>
              <a:buSzPts val="1100"/>
              <a:buChar char="●"/>
            </a:pPr>
            <a:r>
              <a:rPr lang="en"/>
              <a:t> When device boots up, random mask (one time pad) </a:t>
            </a:r>
            <a:r>
              <a:rPr lang="en"/>
              <a:t>applied to bits in DRAM → attack would succeed with probability 1/N  if new mask is applied after profiling</a:t>
            </a:r>
            <a:endParaRPr/>
          </a:p>
          <a:p>
            <a:pPr indent="-298450" lvl="0" marL="457200" rtl="0" algn="l">
              <a:spcBef>
                <a:spcPts val="1000"/>
              </a:spcBef>
              <a:spcAft>
                <a:spcPts val="0"/>
              </a:spcAft>
              <a:buSzPts val="1100"/>
              <a:buChar char="●"/>
            </a:pPr>
            <a:r>
              <a:rPr lang="en"/>
              <a:t>Two ways to tackle this: 1.) The attack has to be performed within a single boot session</a:t>
            </a:r>
            <a:endParaRPr/>
          </a:p>
          <a:p>
            <a:pPr indent="0" lvl="0" marL="457200" rtl="0" algn="l">
              <a:spcBef>
                <a:spcPts val="1000"/>
              </a:spcBef>
              <a:spcAft>
                <a:spcPts val="0"/>
              </a:spcAft>
              <a:buNone/>
            </a:pPr>
            <a:r>
              <a:rPr lang="en"/>
              <a:t>			       2.)If the device reboots, we will have to re-profile our memory before keygen </a:t>
            </a:r>
            <a:endParaRPr/>
          </a:p>
          <a:p>
            <a:pPr indent="-298450" lvl="0" marL="457200" rtl="0" algn="l">
              <a:spcBef>
                <a:spcPts val="1000"/>
              </a:spcBef>
              <a:spcAft>
                <a:spcPts val="0"/>
              </a:spcAft>
              <a:buSzPts val="1100"/>
              <a:buChar char="●"/>
            </a:pPr>
            <a:r>
              <a:rPr b="1" lang="en">
                <a:latin typeface="Roboto Condensed"/>
                <a:ea typeface="Roboto Condensed"/>
                <a:cs typeface="Roboto Condensed"/>
                <a:sym typeface="Roboto Condensed"/>
              </a:rPr>
              <a:t>Issue #2</a:t>
            </a:r>
            <a:r>
              <a:rPr lang="en"/>
              <a:t>: The format used to store bits also causes a problem (signed 2’s complement) </a:t>
            </a:r>
            <a:endParaRPr/>
          </a:p>
          <a:p>
            <a:pPr indent="-298450" lvl="1" marL="914400" rtl="0" algn="l">
              <a:spcBef>
                <a:spcPts val="1000"/>
              </a:spcBef>
              <a:spcAft>
                <a:spcPts val="0"/>
              </a:spcAft>
              <a:buSzPts val="1100"/>
              <a:buChar char="○"/>
            </a:pPr>
            <a:r>
              <a:rPr lang="en"/>
              <a:t>All negative values are going to be stored as a ‘1’ bit for sign representation,  so these bits cannot be flipped </a:t>
            </a:r>
            <a:endParaRPr/>
          </a:p>
          <a:p>
            <a:pPr indent="-298450" lvl="0" marL="457200" rtl="0" algn="l">
              <a:spcBef>
                <a:spcPts val="1000"/>
              </a:spcBef>
              <a:spcAft>
                <a:spcPts val="0"/>
              </a:spcAft>
              <a:buSzPts val="1100"/>
              <a:buChar char="●"/>
            </a:pPr>
            <a:r>
              <a:rPr lang="en"/>
              <a:t>Need a way to additionally filter out ciphertexts based on these problems </a:t>
            </a:r>
            <a:endParaRPr/>
          </a:p>
        </p:txBody>
      </p:sp>
      <p:sp>
        <p:nvSpPr>
          <p:cNvPr id="346" name="Google Shape;346;p50"/>
          <p:cNvSpPr txBox="1"/>
          <p:nvPr>
            <p:ph idx="2" type="ctrTitle"/>
          </p:nvPr>
        </p:nvSpPr>
        <p:spPr>
          <a:xfrm>
            <a:off x="1144425" y="360600"/>
            <a:ext cx="52143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Memory bit mask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ph idx="1" type="subTitle"/>
          </p:nvPr>
        </p:nvSpPr>
        <p:spPr>
          <a:xfrm>
            <a:off x="1032925" y="1667650"/>
            <a:ext cx="7480500" cy="3293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Valid ciphertexts occasionally fail to decrypt </a:t>
            </a:r>
            <a:endParaRPr/>
          </a:p>
          <a:p>
            <a:pPr indent="-298450" lvl="1" marL="914400" rtl="0" algn="l">
              <a:spcBef>
                <a:spcPts val="0"/>
              </a:spcBef>
              <a:spcAft>
                <a:spcPts val="0"/>
              </a:spcAft>
              <a:buSzPts val="1100"/>
              <a:buChar char="○"/>
            </a:pPr>
            <a:r>
              <a:rPr lang="en"/>
              <a:t>Recall LWE based KEM is </a:t>
            </a:r>
            <a:r>
              <a:rPr b="1" lang="en">
                <a:latin typeface="Roboto Condensed"/>
                <a:ea typeface="Roboto Condensed"/>
                <a:cs typeface="Roboto Condensed"/>
                <a:sym typeface="Roboto Condensed"/>
              </a:rPr>
              <a:t>approximate</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298450" lvl="0" marL="914400" rtl="0" algn="l">
              <a:spcBef>
                <a:spcPts val="1000"/>
              </a:spcBef>
              <a:spcAft>
                <a:spcPts val="0"/>
              </a:spcAft>
              <a:buSzPts val="1100"/>
              <a:buChar char="●"/>
            </a:pPr>
            <a:r>
              <a:rPr lang="en"/>
              <a:t>Error is </a:t>
            </a:r>
            <a:r>
              <a:rPr lang="en">
                <a:solidFill>
                  <a:schemeClr val="hlink"/>
                </a:solidFill>
              </a:rPr>
              <a:t>[E’’’ = S’E - E’S + E’’]</a:t>
            </a:r>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298450" lvl="0" marL="457200" rtl="0" algn="l">
              <a:spcBef>
                <a:spcPts val="0"/>
              </a:spcBef>
              <a:spcAft>
                <a:spcPts val="0"/>
              </a:spcAft>
              <a:buSzPts val="1100"/>
              <a:buChar char="●"/>
            </a:pPr>
            <a:r>
              <a:rPr lang="en"/>
              <a:t>Information about whether the ciphertext has decrypted can allow an adversary to recover the secret key </a:t>
            </a:r>
            <a:endParaRPr/>
          </a:p>
          <a:p>
            <a:pPr indent="-298450" lvl="0" marL="457200" rtl="0" algn="l">
              <a:spcBef>
                <a:spcPts val="1000"/>
              </a:spcBef>
              <a:spcAft>
                <a:spcPts val="0"/>
              </a:spcAft>
              <a:buSzPts val="1100"/>
              <a:buChar char="●"/>
            </a:pPr>
            <a:r>
              <a:rPr lang="en"/>
              <a:t>In the case of Frodo, pk contains less information about the secret key (recall the low threshold) </a:t>
            </a:r>
            <a:endParaRPr/>
          </a:p>
          <a:p>
            <a:pPr indent="-298450" lvl="0" marL="457200" rtl="0" algn="l">
              <a:spcBef>
                <a:spcPts val="1000"/>
              </a:spcBef>
              <a:spcAft>
                <a:spcPts val="0"/>
              </a:spcAft>
              <a:buSzPts val="1100"/>
              <a:buChar char="●"/>
            </a:pPr>
            <a:r>
              <a:rPr lang="en"/>
              <a:t>However low threshold → larger fraction of decryption failures </a:t>
            </a:r>
            <a:endParaRPr/>
          </a:p>
          <a:p>
            <a:pPr indent="-298450" lvl="0" marL="457200" rtl="0" algn="l">
              <a:spcBef>
                <a:spcPts val="1000"/>
              </a:spcBef>
              <a:spcAft>
                <a:spcPts val="0"/>
              </a:spcAft>
              <a:buSzPts val="1100"/>
              <a:buChar char="●"/>
            </a:pPr>
            <a:r>
              <a:rPr lang="en"/>
              <a:t>Tradeoff between number of ciphertexts needed to extract secret key information and overall computation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2" name="Google Shape;352;p51"/>
          <p:cNvSpPr txBox="1"/>
          <p:nvPr>
            <p:ph idx="2" type="ctrTitle"/>
          </p:nvPr>
        </p:nvSpPr>
        <p:spPr>
          <a:xfrm>
            <a:off x="1032925" y="128600"/>
            <a:ext cx="52143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Decryption Failure Attack</a:t>
            </a:r>
            <a:endParaRPr/>
          </a:p>
        </p:txBody>
      </p:sp>
      <p:pic>
        <p:nvPicPr>
          <p:cNvPr descr="\text{Decode}(C_1 -C_2S) \approx \mu " id="353" name="Google Shape;353;p51"/>
          <p:cNvPicPr preferRelativeResize="0"/>
          <p:nvPr/>
        </p:nvPicPr>
        <p:blipFill>
          <a:blip r:embed="rId3">
            <a:alphaModFix/>
          </a:blip>
          <a:stretch>
            <a:fillRect/>
          </a:stretch>
        </p:blipFill>
        <p:spPr>
          <a:xfrm>
            <a:off x="2328075" y="2215900"/>
            <a:ext cx="2012525" cy="238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2"/>
          <p:cNvPicPr preferRelativeResize="0"/>
          <p:nvPr/>
        </p:nvPicPr>
        <p:blipFill>
          <a:blip r:embed="rId3">
            <a:alphaModFix/>
          </a:blip>
          <a:stretch>
            <a:fillRect/>
          </a:stretch>
        </p:blipFill>
        <p:spPr>
          <a:xfrm>
            <a:off x="2365900" y="738259"/>
            <a:ext cx="5269199" cy="3471692"/>
          </a:xfrm>
          <a:prstGeom prst="rect">
            <a:avLst/>
          </a:prstGeom>
          <a:noFill/>
          <a:ln>
            <a:noFill/>
          </a:ln>
        </p:spPr>
      </p:pic>
      <p:sp>
        <p:nvSpPr>
          <p:cNvPr id="359" name="Google Shape;359;p52"/>
          <p:cNvSpPr txBox="1"/>
          <p:nvPr/>
        </p:nvSpPr>
        <p:spPr>
          <a:xfrm>
            <a:off x="2074050" y="4470400"/>
            <a:ext cx="526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We can see here that </a:t>
            </a:r>
            <a:r>
              <a:rPr lang="en">
                <a:latin typeface="Roboto Condensed Light"/>
                <a:ea typeface="Roboto Condensed Light"/>
                <a:cs typeface="Roboto Condensed Light"/>
                <a:sym typeface="Roboto Condensed Light"/>
              </a:rPr>
              <a:t>targeting</a:t>
            </a:r>
            <a:r>
              <a:rPr lang="en">
                <a:latin typeface="Roboto Condensed Light"/>
                <a:ea typeface="Roboto Condensed Light"/>
                <a:cs typeface="Roboto Condensed Light"/>
                <a:sym typeface="Roboto Condensed Light"/>
              </a:rPr>
              <a:t> the 256 bit position requires the least ciphertexts </a:t>
            </a:r>
            <a:endParaRPr>
              <a:latin typeface="Roboto Condensed Light"/>
              <a:ea typeface="Roboto Condensed Light"/>
              <a:cs typeface="Roboto Condensed Light"/>
              <a:sym typeface="Roboto Condensed Light"/>
            </a:endParaRPr>
          </a:p>
        </p:txBody>
      </p:sp>
      <p:sp>
        <p:nvSpPr>
          <p:cNvPr id="360" name="Google Shape;360;p52"/>
          <p:cNvSpPr txBox="1"/>
          <p:nvPr>
            <p:ph idx="2" type="ctrTitle"/>
          </p:nvPr>
        </p:nvSpPr>
        <p:spPr>
          <a:xfrm>
            <a:off x="857750" y="37525"/>
            <a:ext cx="52143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Determining the Bits to Flip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3"/>
          <p:cNvPicPr preferRelativeResize="0"/>
          <p:nvPr/>
        </p:nvPicPr>
        <p:blipFill rotWithShape="1">
          <a:blip r:embed="rId3">
            <a:alphaModFix/>
          </a:blip>
          <a:srcRect b="-4329" l="0" r="0" t="4330"/>
          <a:stretch/>
        </p:blipFill>
        <p:spPr>
          <a:xfrm>
            <a:off x="2135350" y="942975"/>
            <a:ext cx="5772150" cy="4200525"/>
          </a:xfrm>
          <a:prstGeom prst="rect">
            <a:avLst/>
          </a:prstGeom>
          <a:noFill/>
          <a:ln>
            <a:noFill/>
          </a:ln>
        </p:spPr>
      </p:pic>
      <p:sp>
        <p:nvSpPr>
          <p:cNvPr id="366" name="Google Shape;366;p53"/>
          <p:cNvSpPr txBox="1"/>
          <p:nvPr/>
        </p:nvSpPr>
        <p:spPr>
          <a:xfrm>
            <a:off x="1009000" y="112100"/>
            <a:ext cx="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4"/>
          <p:cNvSpPr txBox="1"/>
          <p:nvPr>
            <p:ph idx="1" type="subTitle"/>
          </p:nvPr>
        </p:nvSpPr>
        <p:spPr>
          <a:xfrm>
            <a:off x="1130375" y="1430500"/>
            <a:ext cx="7347600" cy="3412500"/>
          </a:xfrm>
          <a:prstGeom prst="rect">
            <a:avLst/>
          </a:prstGeom>
        </p:spPr>
        <p:txBody>
          <a:bodyPr anchorCtr="0" anchor="t" bIns="91425" lIns="91425" spcFirstLastPara="1" rIns="91425" wrap="square" tIns="91425">
            <a:noAutofit/>
          </a:bodyPr>
          <a:lstStyle/>
          <a:p>
            <a:pPr indent="-298450" lvl="0" marL="457200" rtl="0" algn="l">
              <a:spcBef>
                <a:spcPts val="1000"/>
              </a:spcBef>
              <a:spcAft>
                <a:spcPts val="0"/>
              </a:spcAft>
              <a:buSzPts val="1100"/>
              <a:buChar char="●"/>
            </a:pPr>
            <a:r>
              <a:rPr lang="en"/>
              <a:t>Row hammer attack needs to be timed perfectly and executed </a:t>
            </a:r>
            <a:r>
              <a:rPr b="1" lang="en">
                <a:latin typeface="Roboto Condensed"/>
                <a:ea typeface="Roboto Condensed"/>
                <a:cs typeface="Roboto Condensed"/>
                <a:sym typeface="Roboto Condensed"/>
              </a:rPr>
              <a:t>during</a:t>
            </a:r>
            <a:r>
              <a:rPr lang="en"/>
              <a:t> execution of KeyGen():</a:t>
            </a:r>
            <a:endParaRPr/>
          </a:p>
          <a:p>
            <a:pPr indent="0" lvl="0" marL="457200" rtl="0" algn="l">
              <a:spcBef>
                <a:spcPts val="1000"/>
              </a:spcBef>
              <a:spcAft>
                <a:spcPts val="0"/>
              </a:spcAft>
              <a:buNone/>
            </a:pPr>
            <a:r>
              <a:rPr lang="en"/>
              <a:t>i.e After generation of E and before it being added to AS [ B = AS + E ]  </a:t>
            </a:r>
            <a:endParaRPr/>
          </a:p>
          <a:p>
            <a:pPr indent="-298450" lvl="0" marL="457200" rtl="0" algn="l">
              <a:spcBef>
                <a:spcPts val="1000"/>
              </a:spcBef>
              <a:spcAft>
                <a:spcPts val="0"/>
              </a:spcAft>
              <a:buSzPts val="1100"/>
              <a:buChar char="●"/>
            </a:pPr>
            <a:r>
              <a:rPr lang="en"/>
              <a:t>Target location in RAM where LWE public key matrix A and error matrix E are stored </a:t>
            </a:r>
            <a:endParaRPr/>
          </a:p>
          <a:p>
            <a:pPr indent="-298450" lvl="1" marL="914400" rtl="0" algn="l">
              <a:spcBef>
                <a:spcPts val="1000"/>
              </a:spcBef>
              <a:spcAft>
                <a:spcPts val="0"/>
              </a:spcAft>
              <a:buSzPts val="1100"/>
              <a:buChar char="○"/>
            </a:pPr>
            <a:r>
              <a:rPr lang="en"/>
              <a:t>E is stored as a variable </a:t>
            </a:r>
            <a:endParaRPr/>
          </a:p>
          <a:p>
            <a:pPr indent="-298450" lvl="0" marL="457200" rtl="0" algn="l">
              <a:spcBef>
                <a:spcPts val="1000"/>
              </a:spcBef>
              <a:spcAft>
                <a:spcPts val="0"/>
              </a:spcAft>
              <a:buSzPts val="1100"/>
              <a:buChar char="●"/>
            </a:pPr>
            <a:r>
              <a:rPr lang="en"/>
              <a:t>KeyGen() delayed by exploiting hash function (SHAKE 128) execution </a:t>
            </a:r>
            <a:endParaRPr/>
          </a:p>
          <a:p>
            <a:pPr indent="-298450" lvl="1" marL="914400" rtl="0" algn="l">
              <a:spcBef>
                <a:spcPts val="1000"/>
              </a:spcBef>
              <a:spcAft>
                <a:spcPts val="0"/>
              </a:spcAft>
              <a:buSzPts val="1100"/>
              <a:buChar char="○"/>
            </a:pPr>
            <a:r>
              <a:rPr lang="en"/>
              <a:t>Run performance degrading code on sibling cores while costly operations run on one core </a:t>
            </a:r>
            <a:endParaRPr/>
          </a:p>
          <a:p>
            <a:pPr indent="-298450" lvl="1" marL="914400" rtl="0" algn="l">
              <a:spcBef>
                <a:spcPts val="1000"/>
              </a:spcBef>
              <a:spcAft>
                <a:spcPts val="0"/>
              </a:spcAft>
              <a:buSzPts val="1100"/>
              <a:buChar char="○"/>
            </a:pPr>
            <a:r>
              <a:rPr lang="en"/>
              <a:t>Performance</a:t>
            </a:r>
            <a:r>
              <a:rPr lang="en"/>
              <a:t> degradation repeatedly flushes cache.</a:t>
            </a:r>
            <a:endParaRPr/>
          </a:p>
        </p:txBody>
      </p:sp>
      <p:sp>
        <p:nvSpPr>
          <p:cNvPr id="372" name="Google Shape;372;p54"/>
          <p:cNvSpPr txBox="1"/>
          <p:nvPr>
            <p:ph idx="2" type="ctrTitle"/>
          </p:nvPr>
        </p:nvSpPr>
        <p:spPr>
          <a:xfrm>
            <a:off x="1130375" y="240650"/>
            <a:ext cx="52143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Poisoning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5"/>
          <p:cNvSpPr txBox="1"/>
          <p:nvPr>
            <p:ph idx="1" type="subTitle"/>
          </p:nvPr>
        </p:nvSpPr>
        <p:spPr>
          <a:xfrm>
            <a:off x="908425" y="905650"/>
            <a:ext cx="7322700" cy="367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600">
                <a:latin typeface="Roboto Condensed"/>
                <a:ea typeface="Roboto Condensed"/>
                <a:cs typeface="Roboto Condensed"/>
                <a:sym typeface="Roboto Condensed"/>
              </a:rPr>
              <a:t>Profiling Memory: </a:t>
            </a:r>
            <a:r>
              <a:rPr lang="en"/>
              <a:t>Rowhammering is sensitive to the physical characteristics of individual DRAM modules in the victim device, decided arbitrarily due to process variation during manufacturing at a foundry.</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For any given page of RAM, some bits will flip frequently when subjected to hammering, and other bits will flip only very slowly. The solution is to profile the target device (before the </a:t>
            </a:r>
            <a:r>
              <a:rPr i="1" lang="en"/>
              <a:t>FrodoKEM </a:t>
            </a:r>
            <a:r>
              <a:rPr lang="en"/>
              <a:t>algorithm comes online), by hammering every position in the RAM up front, to determine which bits on which pages are more likely to flip.</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lang="en" sz="1600">
                <a:latin typeface="Roboto Condensed"/>
                <a:ea typeface="Roboto Condensed"/>
                <a:cs typeface="Roboto Condensed"/>
                <a:sym typeface="Roboto Condensed"/>
              </a:rPr>
              <a:t>Memory Massaging:</a:t>
            </a:r>
            <a:r>
              <a:rPr lang="en"/>
              <a:t> Here, we force the victim to allocate its memory in the exact pages of DRAM that we want, by exploiting the low-level details of the data structure underlying the allocation of Linux page frame caches.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From the above method we knew the flippy-bit’s physical location in various pages of victim DRAM device,  we now want to make sure that our FrodoKEM algorithm allocates its memory in a manner - exactly aligning the precise bits of the KEM’s </a:t>
            </a:r>
            <a:r>
              <a:rPr lang="en"/>
              <a:t>algebraic</a:t>
            </a:r>
            <a:r>
              <a:rPr lang="en"/>
              <a:t> material that we want to manipulate. This mechanism for doing so id “</a:t>
            </a:r>
            <a:r>
              <a:rPr b="1" i="1" lang="en">
                <a:latin typeface="Roboto Condensed"/>
                <a:ea typeface="Roboto Condensed"/>
                <a:cs typeface="Roboto Condensed"/>
                <a:sym typeface="Roboto Condensed"/>
              </a:rPr>
              <a:t>Feng Shui</a:t>
            </a:r>
            <a:r>
              <a:rPr lang="en"/>
              <a:t>”, or </a:t>
            </a:r>
            <a:r>
              <a:rPr i="1" lang="en"/>
              <a:t>memory massaging</a:t>
            </a:r>
            <a:r>
              <a:rPr lang="en"/>
              <a:t>.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idx="1" type="subTitle"/>
          </p:nvPr>
        </p:nvSpPr>
        <p:spPr>
          <a:xfrm>
            <a:off x="456100" y="391550"/>
            <a:ext cx="8238000" cy="440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latin typeface="Roboto Condensed"/>
                <a:ea typeface="Roboto Condensed"/>
                <a:cs typeface="Roboto Condensed"/>
                <a:sym typeface="Roboto Condensed"/>
              </a:rPr>
              <a:t>Profiling Memory</a:t>
            </a:r>
            <a:r>
              <a:rPr b="1" lang="en">
                <a:latin typeface="Roboto Condensed"/>
                <a:ea typeface="Roboto Condensed"/>
                <a:cs typeface="Roboto Condensed"/>
                <a:sym typeface="Roboto Condensed"/>
              </a:rPr>
              <a:t> : </a:t>
            </a:r>
            <a:r>
              <a:rPr lang="en"/>
              <a:t>Before performing our Rowhammer attack, we must profile the machine’s memory inorder to locate the physical location of pages containing bits likely to flip. The method of </a:t>
            </a:r>
            <a:r>
              <a:rPr lang="en"/>
              <a:t>doing</a:t>
            </a:r>
            <a:r>
              <a:rPr lang="en"/>
              <a:t> so involves exploiting Linux’s buddy allocator to obtain 2MB of contiguous memory required for precise rowhammering.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After attacking the allocator to obtain tuples of mem locations for double sided row hammering, we iteratively hammer each pair for double sided row hammering and we check the flip results on the victim row. We store the map of flips within each page so we can use the pages </a:t>
            </a:r>
            <a:r>
              <a:rPr lang="en"/>
              <a:t>which are best for the attack.</a:t>
            </a:r>
            <a:endParaRPr/>
          </a:p>
          <a:p>
            <a:pPr indent="0" lvl="0" marL="0" rtl="0" algn="just">
              <a:spcBef>
                <a:spcPts val="0"/>
              </a:spcBef>
              <a:spcAft>
                <a:spcPts val="0"/>
              </a:spcAft>
              <a:buNone/>
            </a:pPr>
            <a:r>
              <a:t/>
            </a:r>
            <a:endParaRPr/>
          </a:p>
          <a:p>
            <a:pPr indent="0" lvl="0" marL="0" rtl="0" algn="just">
              <a:spcBef>
                <a:spcPts val="0"/>
              </a:spcBef>
              <a:spcAft>
                <a:spcPts val="0"/>
              </a:spcAft>
              <a:buNone/>
            </a:pPr>
            <a:r>
              <a:rPr b="1" i="1" lang="en">
                <a:latin typeface="Roboto Condensed"/>
                <a:ea typeface="Roboto Condensed"/>
                <a:cs typeface="Roboto Condensed"/>
                <a:sym typeface="Roboto Condensed"/>
              </a:rPr>
              <a:t>Filtering candidate pages</a:t>
            </a:r>
            <a:r>
              <a:rPr lang="en"/>
              <a:t>: </a:t>
            </a:r>
            <a:r>
              <a:rPr lang="en"/>
              <a:t> The error matrix has dimensions 640 x 8 of 2 bytes values, resulting in the matrix spanning 2.5 pages of size 4 KiB. Therefore the </a:t>
            </a:r>
            <a:r>
              <a:rPr lang="en"/>
              <a:t>error</a:t>
            </a:r>
            <a:r>
              <a:rPr lang="en"/>
              <a:t> matrix is spread across a 3-4 pages. Because of this there must be multiple columns containing a 256-bit flip.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Also, the first and last page storing the error matrix also store other nearby variables in the program; In our victim, this ended up being the S matrix and the array for storing randomness, respectively. While it may be possible to tolerate bit flips in 𝑆, it is better to consider pages containing no flips in these regions.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When choosing which 3 pages to use for theattack, we must filter out both pages that have insufficient bit flips in the desired locations, and pages that have too many bit flips in undesired locations. Firstly, we filter out all sets of pages that don’t provide exactly one 256-bit flip in at least 7 of the 8 columns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7"/>
          <p:cNvSpPr txBox="1"/>
          <p:nvPr>
            <p:ph idx="1" type="subTitle"/>
          </p:nvPr>
        </p:nvSpPr>
        <p:spPr>
          <a:xfrm>
            <a:off x="456100" y="391550"/>
            <a:ext cx="8238000" cy="44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Condensed"/>
                <a:ea typeface="Roboto Condensed"/>
                <a:cs typeface="Roboto Condensed"/>
                <a:sym typeface="Roboto Condensed"/>
              </a:rPr>
              <a:t>POISONING HOBBITS : ROWHAMMERING A  FRODOKEM PUBLICKEY</a:t>
            </a:r>
            <a:endParaRPr b="1" sz="1600">
              <a:latin typeface="Roboto Condensed"/>
              <a:ea typeface="Roboto Condensed"/>
              <a:cs typeface="Roboto Condensed"/>
              <a:sym typeface="Roboto Condensed"/>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We aim to flip specific bits inside the error term E computed during FrodoKEM’s public key generation, obtaining a public key with a higher error. For FrodoKEM-640, the error term is an array of 640 x 8 values where each value is 2 bytes.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By adding values to known locations in each of the matrix’s columns, we can increase the key’s decryption failure rate. Finally, using the knowledge of flipped bit positions, we can feasibly find a large number of failing ciphertexts, thereby enabling cryptanalytic attacks on FrodoKEM and ultimately recovering the secret key.</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Prior to mounting a Rowhammer attack, we must first determine which bits inside FrodoKEM’s error matrix E are useful to flip. After carefully examining the FrodoKEM, we found that flipping bit 8, henceforth called a 256-bit flip because it adds 2^8 = 256 to the value, in one value per column increased the decryption failure rate to about  </a:t>
            </a:r>
            <a:r>
              <a:rPr b="1" lang="en">
                <a:latin typeface="Roboto Condensed"/>
                <a:ea typeface="Roboto Condensed"/>
                <a:cs typeface="Roboto Condensed"/>
                <a:sym typeface="Roboto Condensed"/>
              </a:rPr>
              <a:t>2^(-27)</a:t>
            </a:r>
            <a:r>
              <a:rPr lang="en"/>
              <a:t> , compared to a failure rate of </a:t>
            </a:r>
            <a:r>
              <a:rPr b="1" lang="en">
                <a:latin typeface="Roboto Condensed"/>
                <a:ea typeface="Roboto Condensed"/>
                <a:cs typeface="Roboto Condensed"/>
                <a:sym typeface="Roboto Condensed"/>
              </a:rPr>
              <a:t>2^(-138.7)</a:t>
            </a:r>
            <a:r>
              <a:rPr lang="en"/>
              <a:t> mentioned in Frodo-640’s specification.</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This achieves a nice balance of minimizing the number of required bit flips, while still raising the decryption failure rate enough to ensure the feasibility of our attack.</a:t>
            </a:r>
            <a:endParaRPr/>
          </a:p>
          <a:p>
            <a:pPr indent="0" lvl="0" marL="0" rtl="0" algn="just">
              <a:spcBef>
                <a:spcPts val="0"/>
              </a:spcBef>
              <a:spcAft>
                <a:spcPts val="0"/>
              </a:spcAft>
              <a:buNone/>
            </a:pP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76" name="Google Shape;176;p31"/>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77" name="Google Shape;177;p31"/>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sp>
        <p:nvSpPr>
          <p:cNvPr id="178" name="Google Shape;178;p31">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31"/>
          <p:cNvGrpSpPr/>
          <p:nvPr/>
        </p:nvGrpSpPr>
        <p:grpSpPr>
          <a:xfrm>
            <a:off x="8089940" y="561326"/>
            <a:ext cx="423413" cy="421569"/>
            <a:chOff x="7703675" y="2541175"/>
            <a:chExt cx="499425" cy="497250"/>
          </a:xfrm>
        </p:grpSpPr>
        <p:sp>
          <p:nvSpPr>
            <p:cNvPr id="180" name="Google Shape;180;p31"/>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1"/>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1"/>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1"/>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1000"/>
                                        <p:tgtEl>
                                          <p:spTgt spid="17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2" presetSubtype="8">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1000"/>
                                        <p:tgtEl>
                                          <p:spTgt spid="17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8"/>
          <p:cNvSpPr txBox="1"/>
          <p:nvPr>
            <p:ph idx="1" type="subTitle"/>
          </p:nvPr>
        </p:nvSpPr>
        <p:spPr>
          <a:xfrm>
            <a:off x="1116400" y="1648950"/>
            <a:ext cx="7599900" cy="3014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Want to honest generate ciphertexts that are likely to fail</a:t>
            </a:r>
            <a:endParaRPr/>
          </a:p>
          <a:p>
            <a:pPr indent="-298450" lvl="0" marL="457200" rtl="0" algn="l">
              <a:spcBef>
                <a:spcPts val="1000"/>
              </a:spcBef>
              <a:spcAft>
                <a:spcPts val="0"/>
              </a:spcAft>
              <a:buSzPts val="1100"/>
              <a:buChar char="●"/>
            </a:pPr>
            <a:r>
              <a:rPr lang="en"/>
              <a:t>Ciphertexts are generated filtered via the following steps: </a:t>
            </a:r>
            <a:endParaRPr/>
          </a:p>
          <a:p>
            <a:pPr indent="-298450" lvl="0" marL="914400" rtl="0" algn="l">
              <a:spcBef>
                <a:spcPts val="1000"/>
              </a:spcBef>
              <a:spcAft>
                <a:spcPts val="0"/>
              </a:spcAft>
              <a:buSzPts val="1100"/>
              <a:buAutoNum type="arabicPeriod"/>
            </a:pPr>
            <a:r>
              <a:rPr lang="en"/>
              <a:t>Iterate over random seed used to produce input to encode() </a:t>
            </a:r>
            <a:endParaRPr/>
          </a:p>
          <a:p>
            <a:pPr indent="-298450" lvl="0" marL="914400" rtl="0" algn="l">
              <a:spcBef>
                <a:spcPts val="1000"/>
              </a:spcBef>
              <a:spcAft>
                <a:spcPts val="0"/>
              </a:spcAft>
              <a:buSzPts val="1100"/>
              <a:buAutoNum type="arabicPeriod"/>
            </a:pPr>
            <a:r>
              <a:rPr lang="en"/>
              <a:t>When S’ is generated, check if the superset of rows/columns have high value (means likely to fail decoding) </a:t>
            </a:r>
            <a:endParaRPr/>
          </a:p>
          <a:p>
            <a:pPr indent="-298450" lvl="0" marL="914400" rtl="0" algn="l">
              <a:spcBef>
                <a:spcPts val="1000"/>
              </a:spcBef>
              <a:spcAft>
                <a:spcPts val="0"/>
              </a:spcAft>
              <a:buSzPts val="1100"/>
              <a:buAutoNum type="arabicPeriod"/>
            </a:pPr>
            <a:r>
              <a:rPr lang="en"/>
              <a:t>If yes, store the row, column pair of S’ in a file </a:t>
            </a:r>
            <a:endParaRPr/>
          </a:p>
          <a:p>
            <a:pPr indent="-298450" lvl="0" marL="457200" rtl="0" algn="l">
              <a:spcBef>
                <a:spcPts val="1000"/>
              </a:spcBef>
              <a:spcAft>
                <a:spcPts val="0"/>
              </a:spcAft>
              <a:buSzPts val="1100"/>
              <a:buChar char="●"/>
            </a:pPr>
            <a:r>
              <a:rPr lang="en"/>
              <a:t>Attack used supercomputer to speed up ciphertext profiling process </a:t>
            </a:r>
            <a:endParaRPr/>
          </a:p>
          <a:p>
            <a:pPr indent="-298450" lvl="1" marL="914400" rtl="0" algn="l">
              <a:spcBef>
                <a:spcPts val="1000"/>
              </a:spcBef>
              <a:spcAft>
                <a:spcPts val="0"/>
              </a:spcAft>
              <a:buSzPts val="1100"/>
              <a:buChar char="○"/>
            </a:pPr>
            <a:r>
              <a:rPr lang="en"/>
              <a:t>In the end, were able to use 665,343 failing ciphertext to recover 7 out of 8 columns of the secret– less than 10% of the NIST standard! </a:t>
            </a:r>
            <a:endParaRPr/>
          </a:p>
        </p:txBody>
      </p:sp>
      <p:sp>
        <p:nvSpPr>
          <p:cNvPr id="393" name="Google Shape;393;p58"/>
          <p:cNvSpPr txBox="1"/>
          <p:nvPr>
            <p:ph idx="2" type="ctrTitle"/>
          </p:nvPr>
        </p:nvSpPr>
        <p:spPr>
          <a:xfrm>
            <a:off x="1116400" y="226625"/>
            <a:ext cx="52143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Generating Failed Ciphertexts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idx="1" type="subTitle"/>
          </p:nvPr>
        </p:nvSpPr>
        <p:spPr>
          <a:xfrm>
            <a:off x="1513475" y="1177175"/>
            <a:ext cx="7104600" cy="340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By targeting the locations in RAM where we the LWE secret key and error are stored during the key-generation process, we can use Rowhammer to flip some of the </a:t>
            </a:r>
            <a:r>
              <a:rPr lang="en"/>
              <a:t>higher-order bits of the LWE secret key material. This in turn, means that the magnitude of certain secret and error coordinates are far higher than would be naturally generated by an honest run.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The effect is that decryption failures become somewhat more likely (not so much for the honest user to know the difference), but an adversary who know precisely which bits were flipped.</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While this is the high level overview of our attack exploiting the Rowhammer bug, there’s a lot of issues and complications that needs to be considered to make this approach feasible in a real world scenario. We’ll be discussing those later in this presentation.</a:t>
            </a:r>
            <a:endParaRPr/>
          </a:p>
        </p:txBody>
      </p:sp>
      <p:pic>
        <p:nvPicPr>
          <p:cNvPr id="399" name="Google Shape;399;p59"/>
          <p:cNvPicPr preferRelativeResize="0"/>
          <p:nvPr/>
        </p:nvPicPr>
        <p:blipFill>
          <a:blip r:embed="rId3">
            <a:alphaModFix/>
          </a:blip>
          <a:stretch>
            <a:fillRect/>
          </a:stretch>
        </p:blipFill>
        <p:spPr>
          <a:xfrm>
            <a:off x="1147650" y="79975"/>
            <a:ext cx="2498025" cy="911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0">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0"/>
          <p:cNvSpPr txBox="1"/>
          <p:nvPr>
            <p:ph type="ctrTitle"/>
          </p:nvPr>
        </p:nvSpPr>
        <p:spPr>
          <a:xfrm flipH="1">
            <a:off x="1179975" y="1347050"/>
            <a:ext cx="58053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Decryption Failure Attack</a:t>
            </a:r>
            <a:endParaRPr/>
          </a:p>
        </p:txBody>
      </p:sp>
      <p:sp>
        <p:nvSpPr>
          <p:cNvPr id="406" name="Google Shape;406;p60"/>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07" name="Google Shape;407;p60"/>
          <p:cNvSpPr txBox="1"/>
          <p:nvPr>
            <p:ph idx="1" type="subTitle"/>
          </p:nvPr>
        </p:nvSpPr>
        <p:spPr>
          <a:xfrm>
            <a:off x="1179978" y="273793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Rowhammer-Poisoned FrodoKEM.</a:t>
            </a:r>
            <a:endParaRPr/>
          </a:p>
        </p:txBody>
      </p:sp>
      <p:cxnSp>
        <p:nvCxnSpPr>
          <p:cNvPr id="408" name="Google Shape;408;p60"/>
          <p:cNvCxnSpPr/>
          <p:nvPr/>
        </p:nvCxnSpPr>
        <p:spPr>
          <a:xfrm>
            <a:off x="0" y="2737950"/>
            <a:ext cx="1676700" cy="0"/>
          </a:xfrm>
          <a:prstGeom prst="straightConnector1">
            <a:avLst/>
          </a:prstGeom>
          <a:noFill/>
          <a:ln cap="flat" cmpd="sng" w="9525">
            <a:solidFill>
              <a:srgbClr val="434343"/>
            </a:solidFill>
            <a:prstDash val="solid"/>
            <a:round/>
            <a:headEnd len="med" w="med" type="none"/>
            <a:tailEnd len="med" w="med" type="none"/>
          </a:ln>
        </p:spPr>
      </p:cxnSp>
      <p:grpSp>
        <p:nvGrpSpPr>
          <p:cNvPr id="409" name="Google Shape;409;p60"/>
          <p:cNvGrpSpPr/>
          <p:nvPr/>
        </p:nvGrpSpPr>
        <p:grpSpPr>
          <a:xfrm>
            <a:off x="8089940" y="561326"/>
            <a:ext cx="423413" cy="421569"/>
            <a:chOff x="7703675" y="2541175"/>
            <a:chExt cx="499425" cy="497250"/>
          </a:xfrm>
        </p:grpSpPr>
        <p:sp>
          <p:nvSpPr>
            <p:cNvPr id="410" name="Google Shape;410;p60"/>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0"/>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0"/>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0"/>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0"/>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800"/>
                                        <p:tgtEl>
                                          <p:spTgt spid="406"/>
                                        </p:tgtEl>
                                      </p:cBhvr>
                                    </p:animEffect>
                                  </p:childTnLst>
                                </p:cTn>
                              </p:par>
                              <p:par>
                                <p:cTn fill="hold" nodeType="withEffect" presetClass="entr" presetID="2" presetSubtype="8">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1000"/>
                                        <p:tgtEl>
                                          <p:spTgt spid="40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1"/>
          <p:cNvSpPr txBox="1"/>
          <p:nvPr>
            <p:ph idx="1" type="subTitle"/>
          </p:nvPr>
        </p:nvSpPr>
        <p:spPr>
          <a:xfrm>
            <a:off x="915525" y="912750"/>
            <a:ext cx="7308300" cy="364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This is the part where we combine our decryption failure attack and </a:t>
            </a:r>
            <a:r>
              <a:rPr lang="en"/>
              <a:t>Rowhammer attack.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But there’s a difference between this attack and a traditional decryption failure attack, as the failure ciphertexts obtained from a traditional decryption failure attack contains a significant amount of information and a few thousand failures is enough to recover the full key, where as in our case, since we have lowered the </a:t>
            </a:r>
            <a:r>
              <a:rPr lang="en"/>
              <a:t>threshold</a:t>
            </a:r>
            <a:r>
              <a:rPr lang="en"/>
              <a:t> so much, the failing ciphertexts </a:t>
            </a:r>
            <a:r>
              <a:rPr lang="en"/>
              <a:t>obtained</a:t>
            </a:r>
            <a:r>
              <a:rPr lang="en"/>
              <a:t> in our case contains less information.</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The failure event occurs orders of magnitude more often for randomly generated ciphertexts, and in turn, the fraction of secret keys that are consistent with a single failure event is far higher. This induces a trade-off in which we require significantly more failing ciphertexts to gain enough information to recover the key, but require less computation overall, since it is much easier to find failing ciphertexts.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It is important to quantify this trade-off, as it informs which specific bits of the public key to target with Rowhammer. Firstly, the effects of Rowhammer on the decryption failure rate is analyzed, which gives us an estimate for the total amount of work required to generate a single failing ciphertext.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2"/>
          <p:cNvSpPr txBox="1"/>
          <p:nvPr>
            <p:ph idx="1" type="subTitle"/>
          </p:nvPr>
        </p:nvSpPr>
        <p:spPr>
          <a:xfrm>
            <a:off x="435050" y="118525"/>
            <a:ext cx="8444700" cy="479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Condensed"/>
                <a:ea typeface="Roboto Condensed"/>
                <a:cs typeface="Roboto Condensed"/>
                <a:sym typeface="Roboto Condensed"/>
              </a:rPr>
              <a:t>Decryption Failure Rate Analysis:</a:t>
            </a:r>
            <a:endParaRPr b="1" sz="1600">
              <a:latin typeface="Roboto Condensed"/>
              <a:ea typeface="Roboto Condensed"/>
              <a:cs typeface="Roboto Condensed"/>
              <a:sym typeface="Roboto Condensed"/>
            </a:endParaRPr>
          </a:p>
          <a:p>
            <a:pPr indent="0" lvl="0" marL="0" rtl="0" algn="ctr">
              <a:spcBef>
                <a:spcPts val="0"/>
              </a:spcBef>
              <a:spcAft>
                <a:spcPts val="0"/>
              </a:spcAft>
              <a:buNone/>
            </a:pPr>
            <a:r>
              <a:t/>
            </a:r>
            <a:endParaRPr b="1" sz="1600">
              <a:latin typeface="Roboto Condensed"/>
              <a:ea typeface="Roboto Condensed"/>
              <a:cs typeface="Roboto Condensed"/>
              <a:sym typeface="Roboto Condensed"/>
            </a:endParaRPr>
          </a:p>
          <a:p>
            <a:pPr indent="0" lvl="0" marL="0" rtl="0" algn="just">
              <a:spcBef>
                <a:spcPts val="0"/>
              </a:spcBef>
              <a:spcAft>
                <a:spcPts val="0"/>
              </a:spcAft>
              <a:buNone/>
            </a:pPr>
            <a:r>
              <a:rPr lang="en"/>
              <a:t>As from our previous </a:t>
            </a:r>
            <a:r>
              <a:rPr lang="en"/>
              <a:t>explanation</a:t>
            </a:r>
            <a:r>
              <a:rPr lang="en"/>
              <a:t> on FrodoKEM, we know that: </a:t>
            </a:r>
            <a:endParaRPr/>
          </a:p>
          <a:p>
            <a:pPr indent="0" lvl="0" marL="0" rtl="0" algn="just">
              <a:spcBef>
                <a:spcPts val="0"/>
              </a:spcBef>
              <a:spcAft>
                <a:spcPts val="0"/>
              </a:spcAft>
              <a:buNone/>
            </a:pPr>
            <a:r>
              <a:t/>
            </a:r>
            <a:endParaRPr/>
          </a:p>
          <a:p>
            <a:pPr indent="0" lvl="0" marL="0" rtl="0" algn="l">
              <a:spcBef>
                <a:spcPts val="0"/>
              </a:spcBef>
              <a:spcAft>
                <a:spcPts val="0"/>
              </a:spcAft>
              <a:buNone/>
            </a:pPr>
            <a:r>
              <a:rPr lang="en">
                <a:solidFill>
                  <a:schemeClr val="hlink"/>
                </a:solidFill>
              </a:rPr>
              <a:t>M = C2 - C1xS                    Decode(M) = Decode( Encode(M) + e ) [ </a:t>
            </a:r>
            <a:r>
              <a:rPr b="1" lang="en">
                <a:solidFill>
                  <a:schemeClr val="hlink"/>
                </a:solidFill>
                <a:latin typeface="Roboto Condensed"/>
                <a:ea typeface="Roboto Condensed"/>
                <a:cs typeface="Roboto Condensed"/>
                <a:sym typeface="Roboto Condensed"/>
              </a:rPr>
              <a:t>e</a:t>
            </a:r>
            <a:r>
              <a:rPr lang="en">
                <a:solidFill>
                  <a:schemeClr val="hlink"/>
                </a:solidFill>
              </a:rPr>
              <a:t> = </a:t>
            </a:r>
            <a:r>
              <a:rPr b="1" lang="en">
                <a:solidFill>
                  <a:schemeClr val="hlink"/>
                </a:solidFill>
                <a:latin typeface="Roboto Condensed"/>
                <a:ea typeface="Roboto Condensed"/>
                <a:cs typeface="Roboto Condensed"/>
                <a:sym typeface="Roboto Condensed"/>
              </a:rPr>
              <a:t>E′′′ = S′E − E′S +E′′</a:t>
            </a:r>
            <a:r>
              <a:rPr lang="en">
                <a:solidFill>
                  <a:schemeClr val="hlink"/>
                </a:solidFill>
              </a:rPr>
              <a:t> ]</a:t>
            </a:r>
            <a:endParaRPr>
              <a:solidFill>
                <a:schemeClr val="hlink"/>
              </a:solidFill>
            </a:endParaRPr>
          </a:p>
          <a:p>
            <a:pPr indent="0" lvl="0" marL="0" rtl="0" algn="l">
              <a:spcBef>
                <a:spcPts val="0"/>
              </a:spcBef>
              <a:spcAft>
                <a:spcPts val="0"/>
              </a:spcAft>
              <a:buNone/>
            </a:pPr>
            <a:r>
              <a:rPr lang="en">
                <a:solidFill>
                  <a:schemeClr val="hlink"/>
                </a:solidFill>
              </a:rPr>
              <a:t>    = Encode(μ) + </a:t>
            </a:r>
            <a:r>
              <a:rPr b="1" i="1" lang="en">
                <a:solidFill>
                  <a:schemeClr val="hlink"/>
                </a:solidFill>
                <a:latin typeface="Roboto Condensed"/>
                <a:ea typeface="Roboto Condensed"/>
                <a:cs typeface="Roboto Condensed"/>
                <a:sym typeface="Roboto Condensed"/>
              </a:rPr>
              <a:t>E’’’                </a:t>
            </a:r>
            <a:endParaRPr b="1" i="1">
              <a:solidFill>
                <a:schemeClr val="hlink"/>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i="1">
              <a:solidFill>
                <a:schemeClr val="hlink"/>
              </a:solidFill>
              <a:latin typeface="Roboto Condensed"/>
              <a:ea typeface="Roboto Condensed"/>
              <a:cs typeface="Roboto Condensed"/>
              <a:sym typeface="Roboto Condensed"/>
            </a:endParaRPr>
          </a:p>
          <a:p>
            <a:pPr indent="0" lvl="0" marL="0" rtl="0" algn="l">
              <a:spcBef>
                <a:spcPts val="0"/>
              </a:spcBef>
              <a:spcAft>
                <a:spcPts val="0"/>
              </a:spcAft>
              <a:buNone/>
            </a:pPr>
            <a:r>
              <a:rPr lang="en">
                <a:solidFill>
                  <a:schemeClr val="hlink"/>
                </a:solidFill>
              </a:rPr>
              <a:t>Here, the decoding error is a </a:t>
            </a:r>
            <a:r>
              <a:rPr b="1" i="1" lang="en">
                <a:solidFill>
                  <a:schemeClr val="hlink"/>
                </a:solidFill>
                <a:latin typeface="Roboto Condensed"/>
                <a:ea typeface="Roboto Condensed"/>
                <a:cs typeface="Roboto Condensed"/>
                <a:sym typeface="Roboto Condensed"/>
              </a:rPr>
              <a:t>8 X 8 Matrix</a:t>
            </a:r>
            <a:r>
              <a:rPr lang="en">
                <a:solidFill>
                  <a:schemeClr val="hlink"/>
                </a:solidFill>
              </a:rPr>
              <a:t> in Frodo640</a:t>
            </a:r>
            <a:endParaRPr>
              <a:solidFill>
                <a:schemeClr val="hlink"/>
              </a:solidFill>
            </a:endParaRPr>
          </a:p>
          <a:p>
            <a:pPr indent="0" lvl="0" marL="0" rtl="0" algn="l">
              <a:spcBef>
                <a:spcPts val="0"/>
              </a:spcBef>
              <a:spcAft>
                <a:spcPts val="0"/>
              </a:spcAft>
              <a:buNone/>
            </a:pPr>
            <a:r>
              <a:rPr lang="en">
                <a:solidFill>
                  <a:schemeClr val="hlink"/>
                </a:solidFill>
              </a:rPr>
              <a:t>Also, the decoded message is also an </a:t>
            </a:r>
            <a:r>
              <a:rPr b="1" i="1" lang="en">
                <a:solidFill>
                  <a:schemeClr val="hlink"/>
                </a:solidFill>
                <a:latin typeface="Roboto Condensed"/>
                <a:ea typeface="Roboto Condensed"/>
                <a:cs typeface="Roboto Condensed"/>
                <a:sym typeface="Roboto Condensed"/>
              </a:rPr>
              <a:t>8 X 8 Matrix</a:t>
            </a:r>
            <a:r>
              <a:rPr lang="en">
                <a:solidFill>
                  <a:schemeClr val="hlink"/>
                </a:solidFill>
              </a:rPr>
              <a:t> if corresponding entry in E’’’ </a:t>
            </a:r>
            <a:r>
              <a:rPr i="1" lang="en">
                <a:solidFill>
                  <a:schemeClr val="hlink"/>
                </a:solidFill>
              </a:rPr>
              <a:t>mod q</a:t>
            </a:r>
            <a:r>
              <a:rPr b="1" i="1" lang="en">
                <a:solidFill>
                  <a:schemeClr val="hlink"/>
                </a:solidFill>
                <a:latin typeface="Roboto Condensed"/>
                <a:ea typeface="Roboto Condensed"/>
                <a:cs typeface="Roboto Condensed"/>
                <a:sym typeface="Roboto Condensed"/>
              </a:rPr>
              <a:t> </a:t>
            </a:r>
            <a:r>
              <a:rPr lang="en">
                <a:solidFill>
                  <a:schemeClr val="hlink"/>
                </a:solidFill>
              </a:rPr>
              <a:t>in interval [-4096, 4096) , otherwise the decoded entry is incorrect.</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rPr lang="en">
                <a:solidFill>
                  <a:schemeClr val="hlink"/>
                </a:solidFill>
              </a:rPr>
              <a:t>Consider the entry 𝑒ᵢ,ⱼ′′′ at position (𝑖, 𝑗) of E′′′. Let sᵢ′  and eᵢ′  be the 𝑖-rows of S′ and E′ respectively, and eᶨ and sᶨ be the 𝑗-columns of E and S respectively. </a:t>
            </a:r>
            <a:endParaRPr>
              <a:solidFill>
                <a:schemeClr val="hlink"/>
              </a:solidFill>
            </a:endParaRPr>
          </a:p>
          <a:p>
            <a:pPr indent="0" lvl="0" marL="0" rtl="0" algn="l">
              <a:spcBef>
                <a:spcPts val="0"/>
              </a:spcBef>
              <a:spcAft>
                <a:spcPts val="0"/>
              </a:spcAft>
              <a:buNone/>
            </a:pPr>
            <a:r>
              <a:rPr b="1" i="1" lang="en">
                <a:solidFill>
                  <a:schemeClr val="hlink"/>
                </a:solidFill>
                <a:latin typeface="Roboto Condensed"/>
                <a:ea typeface="Roboto Condensed"/>
                <a:cs typeface="Roboto Condensed"/>
                <a:sym typeface="Roboto Condensed"/>
              </a:rPr>
              <a:t>            </a:t>
            </a:r>
            <a:endParaRPr b="1" i="1">
              <a:solidFill>
                <a:schemeClr val="hlink"/>
              </a:solidFill>
              <a:latin typeface="Roboto Condensed"/>
              <a:ea typeface="Roboto Condensed"/>
              <a:cs typeface="Roboto Condensed"/>
              <a:sym typeface="Roboto Condensed"/>
            </a:endParaRPr>
          </a:p>
          <a:p>
            <a:pPr indent="0" lvl="0" marL="0" rtl="0" algn="l">
              <a:spcBef>
                <a:spcPts val="0"/>
              </a:spcBef>
              <a:spcAft>
                <a:spcPts val="0"/>
              </a:spcAft>
              <a:buNone/>
            </a:pPr>
            <a:r>
              <a:t/>
            </a:r>
            <a:endParaRPr b="1" i="1">
              <a:solidFill>
                <a:schemeClr val="hlink"/>
              </a:solidFill>
              <a:latin typeface="Roboto Condensed"/>
              <a:ea typeface="Roboto Condensed"/>
              <a:cs typeface="Roboto Condensed"/>
              <a:sym typeface="Roboto Condensed"/>
            </a:endParaRPr>
          </a:p>
          <a:p>
            <a:pPr indent="0" lvl="0" marL="0" rtl="0" algn="l">
              <a:spcBef>
                <a:spcPts val="0"/>
              </a:spcBef>
              <a:spcAft>
                <a:spcPts val="0"/>
              </a:spcAft>
              <a:buClr>
                <a:schemeClr val="dk1"/>
              </a:buClr>
              <a:buSzPts val="1100"/>
              <a:buFont typeface="Arial"/>
              <a:buNone/>
            </a:pPr>
            <a:r>
              <a:rPr lang="en">
                <a:solidFill>
                  <a:schemeClr val="hlink"/>
                </a:solidFill>
              </a:rPr>
              <a:t>𝜒: the error distribution in Frodo. If key generation is executed correctly and eᶨ is sampled from 𝜒𝑛. However, due to row-hammering, the true distribution of eᶨ will be  𝜒′×𝜒𝑛−1, where𝜒′ is defined as:  Let 𝑝𝜒:Z→R be the density function of 𝜒.      Then, 𝑝𝜒′ is defined by :  </a:t>
            </a:r>
            <a:endParaRPr>
              <a:solidFill>
                <a:schemeClr val="hlink"/>
              </a:solidFill>
            </a:endParaRPr>
          </a:p>
        </p:txBody>
      </p:sp>
      <p:pic>
        <p:nvPicPr>
          <p:cNvPr id="425" name="Google Shape;425;p62"/>
          <p:cNvPicPr preferRelativeResize="0"/>
          <p:nvPr/>
        </p:nvPicPr>
        <p:blipFill>
          <a:blip r:embed="rId3">
            <a:alphaModFix/>
          </a:blip>
          <a:stretch>
            <a:fillRect/>
          </a:stretch>
        </p:blipFill>
        <p:spPr>
          <a:xfrm>
            <a:off x="3314475" y="2941049"/>
            <a:ext cx="2383900" cy="388700"/>
          </a:xfrm>
          <a:prstGeom prst="rect">
            <a:avLst/>
          </a:prstGeom>
          <a:noFill/>
          <a:ln>
            <a:noFill/>
          </a:ln>
        </p:spPr>
      </p:pic>
      <p:pic>
        <p:nvPicPr>
          <p:cNvPr id="426" name="Google Shape;426;p62"/>
          <p:cNvPicPr preferRelativeResize="0"/>
          <p:nvPr/>
        </p:nvPicPr>
        <p:blipFill>
          <a:blip r:embed="rId4">
            <a:alphaModFix/>
          </a:blip>
          <a:stretch>
            <a:fillRect/>
          </a:stretch>
        </p:blipFill>
        <p:spPr>
          <a:xfrm>
            <a:off x="2848260" y="3941800"/>
            <a:ext cx="3618275" cy="781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3"/>
          <p:cNvSpPr txBox="1"/>
          <p:nvPr>
            <p:ph idx="1" type="subTitle"/>
          </p:nvPr>
        </p:nvSpPr>
        <p:spPr>
          <a:xfrm>
            <a:off x="922650" y="464550"/>
            <a:ext cx="7770900" cy="412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With e𝑗 sampled from 𝜒′ × 𝜒 𝑛−1, an honest encapsulation has decoding error distributed as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pic>
        <p:nvPicPr>
          <p:cNvPr id="432" name="Google Shape;432;p63"/>
          <p:cNvPicPr preferRelativeResize="0"/>
          <p:nvPr/>
        </p:nvPicPr>
        <p:blipFill>
          <a:blip r:embed="rId3">
            <a:alphaModFix/>
          </a:blip>
          <a:stretch>
            <a:fillRect/>
          </a:stretch>
        </p:blipFill>
        <p:spPr>
          <a:xfrm>
            <a:off x="3479752" y="867925"/>
            <a:ext cx="2184500" cy="309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4"/>
          <p:cNvSpPr txBox="1"/>
          <p:nvPr>
            <p:ph idx="1" type="subTitle"/>
          </p:nvPr>
        </p:nvSpPr>
        <p:spPr>
          <a:xfrm>
            <a:off x="427925" y="353400"/>
            <a:ext cx="8444700" cy="47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rPr lang="en">
                <a:solidFill>
                  <a:schemeClr val="hlink"/>
                </a:solidFill>
              </a:rPr>
              <a:t>Each failing entry of the error matrix in : </a:t>
            </a:r>
            <a:r>
              <a:rPr b="1" lang="en">
                <a:latin typeface="Roboto Condensed"/>
                <a:ea typeface="Roboto Condensed"/>
                <a:cs typeface="Roboto Condensed"/>
                <a:sym typeface="Roboto Condensed"/>
              </a:rPr>
              <a:t>E′′′ = S′E − E′S +E′′</a:t>
            </a:r>
            <a:r>
              <a:rPr lang="en">
                <a:solidFill>
                  <a:schemeClr val="hlink"/>
                </a:solidFill>
              </a:rPr>
              <a:t>  gives rise to a linear inequality involving a column from each of S , E , a row from each of S′ , E′ , and the matching coordinate from E′′. </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rPr lang="en">
                <a:solidFill>
                  <a:schemeClr val="hlink"/>
                </a:solidFill>
              </a:rPr>
              <a:t>Assuming we exceed the failure threshold  𝑡 in the positive direction, we obtain the following linear inequality: </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t/>
            </a:r>
            <a:endParaRPr>
              <a:solidFill>
                <a:schemeClr val="hlink"/>
              </a:solidFill>
            </a:endParaRPr>
          </a:p>
          <a:p>
            <a:pPr indent="0" lvl="0" marL="0" rtl="0" algn="l">
              <a:spcBef>
                <a:spcPts val="0"/>
              </a:spcBef>
              <a:spcAft>
                <a:spcPts val="0"/>
              </a:spcAft>
              <a:buNone/>
            </a:pPr>
            <a:r>
              <a:t/>
            </a:r>
            <a:endParaRPr>
              <a:solidFill>
                <a:schemeClr val="hlink"/>
              </a:solidFill>
            </a:endParaRPr>
          </a:p>
        </p:txBody>
      </p:sp>
      <p:pic>
        <p:nvPicPr>
          <p:cNvPr id="438" name="Google Shape;438;p64"/>
          <p:cNvPicPr preferRelativeResize="0"/>
          <p:nvPr/>
        </p:nvPicPr>
        <p:blipFill>
          <a:blip r:embed="rId3">
            <a:alphaModFix/>
          </a:blip>
          <a:stretch>
            <a:fillRect/>
          </a:stretch>
        </p:blipFill>
        <p:spPr>
          <a:xfrm>
            <a:off x="3189987" y="1618950"/>
            <a:ext cx="2764025" cy="681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5">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5"/>
          <p:cNvSpPr txBox="1"/>
          <p:nvPr>
            <p:ph type="ctrTitle"/>
          </p:nvPr>
        </p:nvSpPr>
        <p:spPr>
          <a:xfrm flipH="1">
            <a:off x="2260329" y="221495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RECOVERY</a:t>
            </a:r>
            <a:endParaRPr/>
          </a:p>
        </p:txBody>
      </p:sp>
      <p:sp>
        <p:nvSpPr>
          <p:cNvPr id="445" name="Google Shape;445;p65"/>
          <p:cNvSpPr txBox="1"/>
          <p:nvPr>
            <p:ph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46" name="Google Shape;446;p65"/>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Completing the Attacks : Session-Key Recovery</a:t>
            </a:r>
            <a:endParaRPr/>
          </a:p>
        </p:txBody>
      </p:sp>
      <p:cxnSp>
        <p:nvCxnSpPr>
          <p:cNvPr id="447" name="Google Shape;447;p65"/>
          <p:cNvCxnSpPr/>
          <p:nvPr/>
        </p:nvCxnSpPr>
        <p:spPr>
          <a:xfrm>
            <a:off x="2162075"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448" name="Google Shape;448;p65"/>
          <p:cNvGrpSpPr/>
          <p:nvPr/>
        </p:nvGrpSpPr>
        <p:grpSpPr>
          <a:xfrm>
            <a:off x="8089940" y="561326"/>
            <a:ext cx="423413" cy="421569"/>
            <a:chOff x="7703675" y="2541175"/>
            <a:chExt cx="499425" cy="497250"/>
          </a:xfrm>
        </p:grpSpPr>
        <p:sp>
          <p:nvSpPr>
            <p:cNvPr id="449" name="Google Shape;449;p65"/>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5"/>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5"/>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5"/>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5"/>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1000"/>
                                        <p:tgtEl>
                                          <p:spTgt spid="44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800"/>
                                        <p:tgtEl>
                                          <p:spTgt spid="445"/>
                                        </p:tgtEl>
                                      </p:cBhvr>
                                    </p:animEffect>
                                  </p:childTnLst>
                                </p:cTn>
                              </p:par>
                              <p:par>
                                <p:cTn fill="hold" nodeType="withEffect" presetClass="entr" presetID="2" presetSubtype="4">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1000"/>
                                        <p:tgtEl>
                                          <p:spTgt spid="444"/>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6"/>
          <p:cNvSpPr txBox="1"/>
          <p:nvPr>
            <p:ph idx="1" type="subTitle"/>
          </p:nvPr>
        </p:nvSpPr>
        <p:spPr>
          <a:xfrm>
            <a:off x="528825" y="1142125"/>
            <a:ext cx="8254500" cy="3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latin typeface="Roboto Condensed"/>
              <a:ea typeface="Roboto Condensed"/>
              <a:cs typeface="Roboto Condensed"/>
              <a:sym typeface="Roboto Condensed"/>
            </a:endParaRPr>
          </a:p>
          <a:p>
            <a:pPr indent="-304800" lvl="0" marL="457200" rtl="0" algn="just">
              <a:spcBef>
                <a:spcPts val="0"/>
              </a:spcBef>
              <a:spcAft>
                <a:spcPts val="0"/>
              </a:spcAft>
              <a:buSzPts val="1200"/>
              <a:buChar char="●"/>
            </a:pPr>
            <a:r>
              <a:rPr lang="en"/>
              <a:t>Full secret key may not be recovered (recall, 7 out of 8 columns), but we can still recover the encapsulated session key from honestly generated ciphertexts. </a:t>
            </a:r>
            <a:endParaRPr/>
          </a:p>
          <a:p>
            <a:pPr indent="0" lvl="0" marL="0" rtl="0" algn="just">
              <a:spcBef>
                <a:spcPts val="0"/>
              </a:spcBef>
              <a:spcAft>
                <a:spcPts val="0"/>
              </a:spcAft>
              <a:buNone/>
            </a:pPr>
            <a:r>
              <a:t/>
            </a:r>
            <a:endParaRPr/>
          </a:p>
          <a:p>
            <a:pPr indent="-304800" lvl="0" marL="457200" rtl="0" algn="just">
              <a:spcBef>
                <a:spcPts val="0"/>
              </a:spcBef>
              <a:spcAft>
                <a:spcPts val="0"/>
              </a:spcAft>
              <a:buSzPts val="1200"/>
              <a:buChar char="●"/>
            </a:pPr>
            <a:r>
              <a:rPr lang="en"/>
              <a:t>By FO transform: encapsulation is deterministic given the value of u. </a:t>
            </a:r>
            <a:endParaRPr/>
          </a:p>
          <a:p>
            <a:pPr indent="-304800" lvl="0" marL="457200" rtl="0" algn="just">
              <a:spcBef>
                <a:spcPts val="1000"/>
              </a:spcBef>
              <a:spcAft>
                <a:spcPts val="0"/>
              </a:spcAft>
              <a:buSzPts val="1200"/>
              <a:buChar char="●"/>
            </a:pPr>
            <a:r>
              <a:rPr lang="en"/>
              <a:t>In Decap u is decoded from M, but M is not completely known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457200" rtl="0" algn="just">
              <a:spcBef>
                <a:spcPts val="0"/>
              </a:spcBef>
              <a:spcAft>
                <a:spcPts val="0"/>
              </a:spcAft>
              <a:buNone/>
            </a:pPr>
            <a:r>
              <a:t/>
            </a:r>
            <a:endParaRPr/>
          </a:p>
          <a:p>
            <a:pPr indent="-304800" lvl="0" marL="457200" rtl="0" algn="just">
              <a:spcBef>
                <a:spcPts val="0"/>
              </a:spcBef>
              <a:spcAft>
                <a:spcPts val="0"/>
              </a:spcAft>
              <a:buSzPts val="1200"/>
              <a:buChar char="●"/>
            </a:pPr>
            <a:r>
              <a:rPr lang="en"/>
              <a:t>Solution: Compute an “approximate” M, </a:t>
            </a:r>
            <a:r>
              <a:rPr b="1" lang="en">
                <a:latin typeface="Roboto Condensed"/>
                <a:ea typeface="Roboto Condensed"/>
                <a:cs typeface="Roboto Condensed"/>
                <a:sym typeface="Roboto Condensed"/>
              </a:rPr>
              <a:t>M’ </a:t>
            </a:r>
            <a:r>
              <a:rPr lang="en"/>
              <a:t>by filling the missing columns of secret key with 0’s. </a:t>
            </a:r>
            <a:endParaRPr/>
          </a:p>
          <a:p>
            <a:pPr indent="-304800" lvl="0" marL="457200" rtl="0" algn="just">
              <a:spcBef>
                <a:spcPts val="1000"/>
              </a:spcBef>
              <a:spcAft>
                <a:spcPts val="0"/>
              </a:spcAft>
              <a:buSzPts val="1200"/>
              <a:buChar char="●"/>
            </a:pPr>
            <a:r>
              <a:rPr lang="en"/>
              <a:t>Must bruteforce 16 bits of u</a:t>
            </a:r>
            <a:endParaRPr/>
          </a:p>
        </p:txBody>
      </p:sp>
      <p:sp>
        <p:nvSpPr>
          <p:cNvPr id="459" name="Google Shape;459;p66"/>
          <p:cNvSpPr txBox="1"/>
          <p:nvPr/>
        </p:nvSpPr>
        <p:spPr>
          <a:xfrm>
            <a:off x="707675" y="364375"/>
            <a:ext cx="4106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hlink"/>
                </a:solidFill>
                <a:latin typeface="Roboto Condensed"/>
                <a:ea typeface="Roboto Condensed"/>
                <a:cs typeface="Roboto Condensed"/>
                <a:sym typeface="Roboto Condensed"/>
              </a:rPr>
              <a:t>SESSION-KEY  RECOVERY</a:t>
            </a:r>
            <a:endParaRPr b="1" sz="2300">
              <a:solidFill>
                <a:schemeClr val="hlink"/>
              </a:solidFill>
              <a:latin typeface="Roboto Condensed"/>
              <a:ea typeface="Roboto Condensed"/>
              <a:cs typeface="Roboto Condensed"/>
              <a:sym typeface="Roboto Condensed"/>
            </a:endParaRPr>
          </a:p>
        </p:txBody>
      </p:sp>
      <p:pic>
        <p:nvPicPr>
          <p:cNvPr id="460" name="Google Shape;460;p66"/>
          <p:cNvPicPr preferRelativeResize="0"/>
          <p:nvPr/>
        </p:nvPicPr>
        <p:blipFill>
          <a:blip r:embed="rId3">
            <a:alphaModFix/>
          </a:blip>
          <a:stretch>
            <a:fillRect/>
          </a:stretch>
        </p:blipFill>
        <p:spPr>
          <a:xfrm>
            <a:off x="3382625" y="2815050"/>
            <a:ext cx="2168423" cy="1040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7"/>
          <p:cNvSpPr txBox="1"/>
          <p:nvPr>
            <p:ph idx="1" type="subTitle"/>
          </p:nvPr>
        </p:nvSpPr>
        <p:spPr>
          <a:xfrm>
            <a:off x="3972900" y="805100"/>
            <a:ext cx="4755900" cy="42531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n"/>
              <a:t>Correct because FO is deterministic: pass </a:t>
            </a:r>
            <a:r>
              <a:rPr lang="en">
                <a:solidFill>
                  <a:schemeClr val="hlink"/>
                </a:solidFill>
              </a:rPr>
              <a:t>𝜇′ into modified </a:t>
            </a:r>
            <a:r>
              <a:rPr lang="en"/>
              <a:t>FrodoKEM.Encaps() that accepts 𝜇 as a parameter rather than sampling it at random.</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solidFill>
                <a:schemeClr val="hlink"/>
              </a:solidFill>
            </a:endParaRPr>
          </a:p>
          <a:p>
            <a:pPr indent="0" lvl="0" marL="0" rtl="0" algn="just">
              <a:spcBef>
                <a:spcPts val="0"/>
              </a:spcBef>
              <a:spcAft>
                <a:spcPts val="0"/>
              </a:spcAft>
              <a:buNone/>
            </a:pPr>
            <a:r>
              <a:t/>
            </a:r>
            <a:endParaRPr>
              <a:solidFill>
                <a:schemeClr val="hlink"/>
              </a:solidFill>
            </a:endParaRPr>
          </a:p>
          <a:p>
            <a:pPr indent="0" lvl="0" marL="0" rtl="0" algn="just">
              <a:spcBef>
                <a:spcPts val="0"/>
              </a:spcBef>
              <a:spcAft>
                <a:spcPts val="0"/>
              </a:spcAft>
              <a:buNone/>
            </a:pPr>
            <a:r>
              <a:rPr b="1" lang="en">
                <a:solidFill>
                  <a:schemeClr val="hlink"/>
                </a:solidFill>
                <a:latin typeface="Roboto Condensed"/>
                <a:ea typeface="Roboto Condensed"/>
                <a:cs typeface="Roboto Condensed"/>
                <a:sym typeface="Roboto Condensed"/>
              </a:rPr>
              <a:t>Total cost of the session key recovery:  </a:t>
            </a:r>
            <a:endParaRPr b="1">
              <a:solidFill>
                <a:schemeClr val="hlink"/>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b="1">
              <a:solidFill>
                <a:schemeClr val="hlink"/>
              </a:solidFill>
              <a:latin typeface="Roboto Condensed"/>
              <a:ea typeface="Roboto Condensed"/>
              <a:cs typeface="Roboto Condensed"/>
              <a:sym typeface="Roboto Condensed"/>
            </a:endParaRPr>
          </a:p>
          <a:p>
            <a:pPr indent="0" lvl="0" marL="0" rtl="0" algn="just">
              <a:spcBef>
                <a:spcPts val="0"/>
              </a:spcBef>
              <a:spcAft>
                <a:spcPts val="0"/>
              </a:spcAft>
              <a:buNone/>
            </a:pPr>
            <a:r>
              <a:rPr b="1" i="1" lang="en">
                <a:solidFill>
                  <a:schemeClr val="hlink"/>
                </a:solidFill>
                <a:latin typeface="Roboto Condensed"/>
                <a:ea typeface="Roboto Condensed"/>
                <a:cs typeface="Roboto Condensed"/>
                <a:sym typeface="Roboto Condensed"/>
              </a:rPr>
              <a:t>2^(16 x missing cols) </a:t>
            </a:r>
            <a:r>
              <a:rPr i="1" lang="en">
                <a:solidFill>
                  <a:schemeClr val="hlink"/>
                </a:solidFill>
              </a:rPr>
              <a:t> times the cost of </a:t>
            </a:r>
            <a:r>
              <a:rPr b="1" i="1" lang="en">
                <a:solidFill>
                  <a:schemeClr val="hlink"/>
                </a:solidFill>
                <a:latin typeface="Roboto Condensed"/>
                <a:ea typeface="Roboto Condensed"/>
                <a:cs typeface="Roboto Condensed"/>
                <a:sym typeface="Roboto Condensed"/>
              </a:rPr>
              <a:t>FrodoKEM.Encaps()</a:t>
            </a:r>
            <a:endParaRPr b="1" i="1">
              <a:solidFill>
                <a:schemeClr val="hlink"/>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b="1" i="1">
              <a:solidFill>
                <a:schemeClr val="hlink"/>
              </a:solidFill>
              <a:latin typeface="Roboto Condensed"/>
              <a:ea typeface="Roboto Condensed"/>
              <a:cs typeface="Roboto Condensed"/>
              <a:sym typeface="Roboto Condensed"/>
            </a:endParaRPr>
          </a:p>
          <a:p>
            <a:pPr indent="-304800" lvl="0" marL="457200" rtl="0" algn="just">
              <a:spcBef>
                <a:spcPts val="0"/>
              </a:spcBef>
              <a:spcAft>
                <a:spcPts val="0"/>
              </a:spcAft>
              <a:buClr>
                <a:schemeClr val="hlink"/>
              </a:buClr>
              <a:buSzPts val="1200"/>
              <a:buChar char="●"/>
            </a:pPr>
            <a:r>
              <a:rPr lang="en">
                <a:solidFill>
                  <a:schemeClr val="hlink"/>
                </a:solidFill>
              </a:rPr>
              <a:t>Brute force algorithm can be run on a standard laptop</a:t>
            </a:r>
            <a:endParaRPr>
              <a:solidFill>
                <a:schemeClr val="hlink"/>
              </a:solidFill>
            </a:endParaRPr>
          </a:p>
        </p:txBody>
      </p:sp>
      <p:pic>
        <p:nvPicPr>
          <p:cNvPr id="466" name="Google Shape;466;p67"/>
          <p:cNvPicPr preferRelativeResize="0"/>
          <p:nvPr/>
        </p:nvPicPr>
        <p:blipFill>
          <a:blip r:embed="rId3">
            <a:alphaModFix/>
          </a:blip>
          <a:stretch>
            <a:fillRect/>
          </a:stretch>
        </p:blipFill>
        <p:spPr>
          <a:xfrm>
            <a:off x="287200" y="805100"/>
            <a:ext cx="3586400" cy="259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ctrTitle"/>
          </p:nvPr>
        </p:nvSpPr>
        <p:spPr>
          <a:xfrm>
            <a:off x="870650" y="151027"/>
            <a:ext cx="52143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Memory </a:t>
            </a:r>
            <a:r>
              <a:rPr lang="en"/>
              <a:t>Hierarchy</a:t>
            </a:r>
            <a:endParaRPr/>
          </a:p>
        </p:txBody>
      </p:sp>
      <p:graphicFrame>
        <p:nvGraphicFramePr>
          <p:cNvPr id="190" name="Google Shape;190;p32"/>
          <p:cNvGraphicFramePr/>
          <p:nvPr/>
        </p:nvGraphicFramePr>
        <p:xfrm>
          <a:off x="2356075" y="1068225"/>
          <a:ext cx="3000000" cy="3000000"/>
        </p:xfrm>
        <a:graphic>
          <a:graphicData uri="http://schemas.openxmlformats.org/drawingml/2006/table">
            <a:tbl>
              <a:tblPr>
                <a:noFill/>
                <a:tableStyleId>{540A1AB7-B010-400B-A62A-A94248B6043D}</a:tableStyleId>
              </a:tblPr>
              <a:tblGrid>
                <a:gridCol w="6285650"/>
              </a:tblGrid>
              <a:tr h="801775">
                <a:tc>
                  <a:txBody>
                    <a:bodyPr/>
                    <a:lstStyle/>
                    <a:p>
                      <a:pPr indent="0" lvl="0" marL="0" rtl="0" algn="ctr">
                        <a:spcBef>
                          <a:spcPts val="0"/>
                        </a:spcBef>
                        <a:spcAft>
                          <a:spcPts val="0"/>
                        </a:spcAft>
                        <a:buNone/>
                      </a:pPr>
                      <a:r>
                        <a:rPr lang="en"/>
                        <a:t>Registers </a:t>
                      </a:r>
                      <a:endParaRPr/>
                    </a:p>
                  </a:txBody>
                  <a:tcPr marT="91425" marB="91425" marR="91425" marL="91425" anchor="ctr"/>
                </a:tc>
              </a:tr>
              <a:tr h="813550">
                <a:tc>
                  <a:txBody>
                    <a:bodyPr/>
                    <a:lstStyle/>
                    <a:p>
                      <a:pPr indent="0" lvl="0" marL="0" rtl="0" algn="ctr">
                        <a:spcBef>
                          <a:spcPts val="0"/>
                        </a:spcBef>
                        <a:spcAft>
                          <a:spcPts val="0"/>
                        </a:spcAft>
                        <a:buNone/>
                      </a:pPr>
                      <a:r>
                        <a:rPr lang="en"/>
                        <a:t>Cache</a:t>
                      </a:r>
                      <a:endParaRPr/>
                    </a:p>
                  </a:txBody>
                  <a:tcPr marT="91425" marB="91425" marR="91425" marL="91425" anchor="ctr"/>
                </a:tc>
              </a:tr>
              <a:tr h="813550">
                <a:tc>
                  <a:txBody>
                    <a:bodyPr/>
                    <a:lstStyle/>
                    <a:p>
                      <a:pPr indent="0" lvl="0" marL="0" rtl="0" algn="ctr">
                        <a:spcBef>
                          <a:spcPts val="0"/>
                        </a:spcBef>
                        <a:spcAft>
                          <a:spcPts val="0"/>
                        </a:spcAft>
                        <a:buNone/>
                      </a:pPr>
                      <a:r>
                        <a:rPr lang="en"/>
                        <a:t>RAM</a:t>
                      </a:r>
                      <a:endParaRPr/>
                    </a:p>
                  </a:txBody>
                  <a:tcPr marT="91425" marB="91425" marR="91425" marL="91425" anchor="ctr"/>
                </a:tc>
              </a:tr>
              <a:tr h="813550">
                <a:tc>
                  <a:txBody>
                    <a:bodyPr/>
                    <a:lstStyle/>
                    <a:p>
                      <a:pPr indent="0" lvl="0" marL="0" rtl="0" algn="ctr">
                        <a:spcBef>
                          <a:spcPts val="0"/>
                        </a:spcBef>
                        <a:spcAft>
                          <a:spcPts val="0"/>
                        </a:spcAft>
                        <a:buNone/>
                      </a:pPr>
                      <a:r>
                        <a:rPr lang="en"/>
                        <a:t>Disk</a:t>
                      </a:r>
                      <a:endParaRPr/>
                    </a:p>
                  </a:txBody>
                  <a:tcPr marT="91425" marB="91425" marR="91425" marL="91425" anchor="ctr"/>
                </a:tc>
              </a:tr>
            </a:tbl>
          </a:graphicData>
        </a:graphic>
      </p:graphicFrame>
      <p:cxnSp>
        <p:nvCxnSpPr>
          <p:cNvPr id="191" name="Google Shape;191;p32"/>
          <p:cNvCxnSpPr/>
          <p:nvPr/>
        </p:nvCxnSpPr>
        <p:spPr>
          <a:xfrm flipH="1" rot="10800000">
            <a:off x="2006775" y="959200"/>
            <a:ext cx="11700" cy="1524300"/>
          </a:xfrm>
          <a:prstGeom prst="straightConnector1">
            <a:avLst/>
          </a:prstGeom>
          <a:noFill/>
          <a:ln cap="flat" cmpd="sng" w="9525">
            <a:solidFill>
              <a:schemeClr val="dk2"/>
            </a:solidFill>
            <a:prstDash val="solid"/>
            <a:round/>
            <a:headEnd len="med" w="med" type="none"/>
            <a:tailEnd len="med" w="med" type="triangle"/>
          </a:ln>
        </p:spPr>
      </p:cxnSp>
      <p:cxnSp>
        <p:nvCxnSpPr>
          <p:cNvPr id="192" name="Google Shape;192;p32"/>
          <p:cNvCxnSpPr/>
          <p:nvPr/>
        </p:nvCxnSpPr>
        <p:spPr>
          <a:xfrm flipH="1">
            <a:off x="2003775" y="2795375"/>
            <a:ext cx="17700" cy="1624200"/>
          </a:xfrm>
          <a:prstGeom prst="straightConnector1">
            <a:avLst/>
          </a:prstGeom>
          <a:noFill/>
          <a:ln cap="flat" cmpd="sng" w="9525">
            <a:solidFill>
              <a:schemeClr val="dk2"/>
            </a:solidFill>
            <a:prstDash val="solid"/>
            <a:round/>
            <a:headEnd len="med" w="med" type="none"/>
            <a:tailEnd len="med" w="med" type="triangle"/>
          </a:ln>
        </p:spPr>
      </p:cxnSp>
      <p:sp>
        <p:nvSpPr>
          <p:cNvPr id="193" name="Google Shape;193;p32"/>
          <p:cNvSpPr txBox="1"/>
          <p:nvPr/>
        </p:nvSpPr>
        <p:spPr>
          <a:xfrm>
            <a:off x="617925" y="1565425"/>
            <a:ext cx="120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Short term (fast access)</a:t>
            </a:r>
            <a:endParaRPr>
              <a:latin typeface="Roboto Condensed Light"/>
              <a:ea typeface="Roboto Condensed Light"/>
              <a:cs typeface="Roboto Condensed Light"/>
              <a:sym typeface="Roboto Condensed Light"/>
            </a:endParaRPr>
          </a:p>
        </p:txBody>
      </p:sp>
      <p:sp>
        <p:nvSpPr>
          <p:cNvPr id="194" name="Google Shape;194;p32"/>
          <p:cNvSpPr txBox="1"/>
          <p:nvPr/>
        </p:nvSpPr>
        <p:spPr>
          <a:xfrm>
            <a:off x="617925" y="3165550"/>
            <a:ext cx="120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Long</a:t>
            </a:r>
            <a:r>
              <a:rPr lang="en">
                <a:latin typeface="Roboto Condensed Light"/>
                <a:ea typeface="Roboto Condensed Light"/>
                <a:cs typeface="Roboto Condensed Light"/>
                <a:sym typeface="Roboto Condensed Light"/>
              </a:rPr>
              <a:t> term (slow access)</a:t>
            </a:r>
            <a:endParaRPr>
              <a:latin typeface="Roboto Condensed Light"/>
              <a:ea typeface="Roboto Condensed Light"/>
              <a:cs typeface="Roboto Condensed Light"/>
              <a:sym typeface="Roboto Condensed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8"/>
          <p:cNvSpPr txBox="1"/>
          <p:nvPr>
            <p:ph type="ctrTitle"/>
          </p:nvPr>
        </p:nvSpPr>
        <p:spPr>
          <a:xfrm flipH="1">
            <a:off x="1698072" y="252502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Possible Countermeasures</a:t>
            </a:r>
            <a:endParaRPr/>
          </a:p>
        </p:txBody>
      </p:sp>
      <p:sp>
        <p:nvSpPr>
          <p:cNvPr id="472" name="Google Shape;472;p68"/>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cxnSp>
        <p:nvCxnSpPr>
          <p:cNvPr id="473" name="Google Shape;473;p68"/>
          <p:cNvCxnSpPr/>
          <p:nvPr/>
        </p:nvCxnSpPr>
        <p:spPr>
          <a:xfrm>
            <a:off x="7015900"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474" name="Google Shape;474;p68"/>
          <p:cNvGrpSpPr/>
          <p:nvPr/>
        </p:nvGrpSpPr>
        <p:grpSpPr>
          <a:xfrm>
            <a:off x="8089940" y="561326"/>
            <a:ext cx="423413" cy="421569"/>
            <a:chOff x="7703675" y="2541175"/>
            <a:chExt cx="499425" cy="497250"/>
          </a:xfrm>
        </p:grpSpPr>
        <p:sp>
          <p:nvSpPr>
            <p:cNvPr id="475" name="Google Shape;475;p68"/>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8"/>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8"/>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8"/>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8"/>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68">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800"/>
                                        <p:tgtEl>
                                          <p:spTgt spid="472"/>
                                        </p:tgtEl>
                                      </p:cBhvr>
                                    </p:animEffect>
                                  </p:childTnLst>
                                </p:cTn>
                              </p:par>
                              <p:par>
                                <p:cTn fill="hold" nodeType="withEffect" presetClass="entr" presetID="2" presetSubtype="4">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1000"/>
                                        <p:tgtEl>
                                          <p:spTgt spid="4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9"/>
          <p:cNvSpPr txBox="1"/>
          <p:nvPr>
            <p:ph idx="1" type="subTitle"/>
          </p:nvPr>
        </p:nvSpPr>
        <p:spPr>
          <a:xfrm>
            <a:off x="921750" y="468300"/>
            <a:ext cx="7300500" cy="4206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600">
                <a:latin typeface="Roboto Condensed"/>
                <a:ea typeface="Roboto Condensed"/>
                <a:cs typeface="Roboto Condensed"/>
                <a:sym typeface="Roboto Condensed"/>
              </a:rPr>
              <a:t>Rowhammer Defenses:</a:t>
            </a:r>
            <a:r>
              <a:rPr lang="en"/>
              <a:t> </a:t>
            </a:r>
            <a:endParaRPr/>
          </a:p>
          <a:p>
            <a:pPr indent="0" lvl="0" marL="0" rtl="0" algn="just">
              <a:spcBef>
                <a:spcPts val="0"/>
              </a:spcBef>
              <a:spcAft>
                <a:spcPts val="0"/>
              </a:spcAft>
              <a:buNone/>
            </a:pPr>
            <a:r>
              <a:t/>
            </a:r>
            <a:endParaRPr/>
          </a:p>
          <a:p>
            <a:pPr indent="-304800" lvl="0" marL="457200" rtl="0" algn="just">
              <a:spcBef>
                <a:spcPts val="0"/>
              </a:spcBef>
              <a:spcAft>
                <a:spcPts val="0"/>
              </a:spcAft>
              <a:buSzPts val="1200"/>
              <a:buChar char="●"/>
            </a:pPr>
            <a:r>
              <a:rPr b="1" i="1" lang="en">
                <a:latin typeface="Roboto Condensed"/>
                <a:ea typeface="Roboto Condensed"/>
                <a:cs typeface="Roboto Condensed"/>
                <a:sym typeface="Roboto Condensed"/>
              </a:rPr>
              <a:t>Hardware Defenses</a:t>
            </a:r>
            <a:r>
              <a:rPr lang="en"/>
              <a:t>:  </a:t>
            </a:r>
            <a:endParaRPr/>
          </a:p>
          <a:p>
            <a:pPr indent="-304800" lvl="1" marL="914400" rtl="0" algn="just">
              <a:spcBef>
                <a:spcPts val="0"/>
              </a:spcBef>
              <a:spcAft>
                <a:spcPts val="0"/>
              </a:spcAft>
              <a:buSzPts val="1200"/>
              <a:buChar char="○"/>
            </a:pPr>
            <a:r>
              <a:rPr i="1" lang="en"/>
              <a:t>Use Error Correcting Code (ECC) memory</a:t>
            </a:r>
            <a:endParaRPr/>
          </a:p>
          <a:p>
            <a:pPr indent="-304800" lvl="1" marL="914400" rtl="0" algn="just">
              <a:spcBef>
                <a:spcPts val="0"/>
              </a:spcBef>
              <a:spcAft>
                <a:spcPts val="0"/>
              </a:spcAft>
              <a:buSzPts val="1200"/>
              <a:buChar char="○"/>
            </a:pPr>
            <a:r>
              <a:rPr i="1" lang="en"/>
              <a:t>Targeted Row Refresh(TRR) mitigation</a:t>
            </a:r>
            <a:r>
              <a:rPr lang="en"/>
              <a:t> : TRR is a hardware defense implemented in DDR4 that used </a:t>
            </a:r>
            <a:r>
              <a:rPr lang="en">
                <a:solidFill>
                  <a:schemeClr val="hlink"/>
                </a:solidFill>
              </a:rPr>
              <a:t>counters to keep track of how many times each row in memory is accessed, and once the counter reaches a specified threshold, TRR automatically refreshes the nearby rows. </a:t>
            </a:r>
            <a:endParaRPr>
              <a:solidFill>
                <a:schemeClr val="hlink"/>
              </a:solidFill>
            </a:endParaRPr>
          </a:p>
          <a:p>
            <a:pPr indent="0" lvl="0" marL="0" rtl="0" algn="just">
              <a:spcBef>
                <a:spcPts val="0"/>
              </a:spcBef>
              <a:spcAft>
                <a:spcPts val="0"/>
              </a:spcAft>
              <a:buNone/>
            </a:pPr>
            <a:r>
              <a:t/>
            </a:r>
            <a:endParaRPr>
              <a:solidFill>
                <a:schemeClr val="hlink"/>
              </a:solidFill>
            </a:endParaRPr>
          </a:p>
          <a:p>
            <a:pPr indent="-304800" lvl="0" marL="457200" rtl="0" algn="just">
              <a:spcBef>
                <a:spcPts val="0"/>
              </a:spcBef>
              <a:spcAft>
                <a:spcPts val="0"/>
              </a:spcAft>
              <a:buClr>
                <a:schemeClr val="hlink"/>
              </a:buClr>
              <a:buSzPts val="1200"/>
              <a:buChar char="●"/>
            </a:pPr>
            <a:r>
              <a:rPr b="1" i="1" lang="en">
                <a:solidFill>
                  <a:schemeClr val="hlink"/>
                </a:solidFill>
                <a:latin typeface="Roboto Condensed"/>
                <a:ea typeface="Roboto Condensed"/>
                <a:cs typeface="Roboto Condensed"/>
                <a:sym typeface="Roboto Condensed"/>
              </a:rPr>
              <a:t>Software Defenses</a:t>
            </a:r>
            <a:r>
              <a:rPr lang="en">
                <a:solidFill>
                  <a:schemeClr val="hlink"/>
                </a:solidFill>
              </a:rPr>
              <a:t>:  </a:t>
            </a:r>
            <a:endParaRPr>
              <a:solidFill>
                <a:schemeClr val="hlink"/>
              </a:solidFill>
            </a:endParaRPr>
          </a:p>
          <a:p>
            <a:pPr indent="-304800" lvl="1" marL="914400" rtl="0" algn="just">
              <a:spcBef>
                <a:spcPts val="0"/>
              </a:spcBef>
              <a:spcAft>
                <a:spcPts val="0"/>
              </a:spcAft>
              <a:buClr>
                <a:schemeClr val="hlink"/>
              </a:buClr>
              <a:buSzPts val="1200"/>
              <a:buChar char="○"/>
            </a:pPr>
            <a:r>
              <a:rPr lang="en">
                <a:solidFill>
                  <a:schemeClr val="hlink"/>
                </a:solidFill>
              </a:rPr>
              <a:t>Researchers use performance counters to determine which rows are accessed most frequently, and then refresh those rows before a bit flip occurs.</a:t>
            </a:r>
            <a:endParaRPr>
              <a:solidFill>
                <a:schemeClr val="hlink"/>
              </a:solidFill>
            </a:endParaRPr>
          </a:p>
          <a:p>
            <a:pPr indent="0" lvl="0" marL="0" rtl="0" algn="just">
              <a:spcBef>
                <a:spcPts val="0"/>
              </a:spcBef>
              <a:spcAft>
                <a:spcPts val="0"/>
              </a:spcAft>
              <a:buNone/>
            </a:pPr>
            <a:r>
              <a:t/>
            </a:r>
            <a:endParaRPr>
              <a:solidFill>
                <a:schemeClr val="hlink"/>
              </a:solidFill>
            </a:endParaRPr>
          </a:p>
          <a:p>
            <a:pPr indent="-304800" lvl="0" marL="457200" rtl="0" algn="just">
              <a:spcBef>
                <a:spcPts val="0"/>
              </a:spcBef>
              <a:spcAft>
                <a:spcPts val="0"/>
              </a:spcAft>
              <a:buClr>
                <a:schemeClr val="hlink"/>
              </a:buClr>
              <a:buSzPts val="1200"/>
              <a:buChar char="●"/>
            </a:pPr>
            <a:r>
              <a:rPr b="1" lang="en">
                <a:solidFill>
                  <a:schemeClr val="hlink"/>
                </a:solidFill>
                <a:latin typeface="Roboto Condensed"/>
                <a:ea typeface="Roboto Condensed"/>
                <a:cs typeface="Roboto Condensed"/>
                <a:sym typeface="Roboto Condensed"/>
              </a:rPr>
              <a:t>Algorithmic Defenses</a:t>
            </a:r>
            <a:r>
              <a:rPr lang="en">
                <a:solidFill>
                  <a:schemeClr val="hlink"/>
                </a:solidFill>
              </a:rPr>
              <a:t>: </a:t>
            </a:r>
            <a:endParaRPr>
              <a:solidFill>
                <a:schemeClr val="hlink"/>
              </a:solidFill>
            </a:endParaRPr>
          </a:p>
          <a:p>
            <a:pPr indent="-304800" lvl="1" marL="914400" rtl="0" algn="just">
              <a:spcBef>
                <a:spcPts val="0"/>
              </a:spcBef>
              <a:spcAft>
                <a:spcPts val="0"/>
              </a:spcAft>
              <a:buClr>
                <a:schemeClr val="hlink"/>
              </a:buClr>
              <a:buSzPts val="1200"/>
              <a:buChar char="○"/>
            </a:pPr>
            <a:r>
              <a:rPr lang="en">
                <a:solidFill>
                  <a:schemeClr val="hlink"/>
                </a:solidFill>
              </a:rPr>
              <a:t>Limit the surface of the performance degradation through proper sequencing of operation. </a:t>
            </a:r>
            <a:endParaRPr>
              <a:solidFill>
                <a:schemeClr val="hlink"/>
              </a:solidFill>
            </a:endParaRPr>
          </a:p>
          <a:p>
            <a:pPr indent="-304800" lvl="1" marL="914400" rtl="0" algn="just">
              <a:spcBef>
                <a:spcPts val="0"/>
              </a:spcBef>
              <a:spcAft>
                <a:spcPts val="0"/>
              </a:spcAft>
              <a:buClr>
                <a:schemeClr val="hlink"/>
              </a:buClr>
              <a:buSzPts val="1200"/>
              <a:buChar char="○"/>
            </a:pPr>
            <a:r>
              <a:rPr lang="en">
                <a:solidFill>
                  <a:schemeClr val="hlink"/>
                </a:solidFill>
              </a:rPr>
              <a:t>Guard the key generation process. I.e., regenerate A, S, and E from randomness and compute B again.</a:t>
            </a:r>
            <a:endParaRPr>
              <a:solidFill>
                <a:schemeClr val="hlink"/>
              </a:solidFill>
            </a:endParaRPr>
          </a:p>
          <a:p>
            <a:pPr indent="0" lvl="0" marL="0" rtl="0" algn="just">
              <a:spcBef>
                <a:spcPts val="0"/>
              </a:spcBef>
              <a:spcAft>
                <a:spcPts val="0"/>
              </a:spcAft>
              <a:buNone/>
            </a:pPr>
            <a:r>
              <a:t/>
            </a:r>
            <a:endParaRPr>
              <a:solidFill>
                <a:schemeClr val="hlink"/>
              </a:solidFill>
            </a:endParaRPr>
          </a:p>
          <a:p>
            <a:pPr indent="-304800" lvl="0" marL="457200" rtl="0" algn="just">
              <a:spcBef>
                <a:spcPts val="0"/>
              </a:spcBef>
              <a:spcAft>
                <a:spcPts val="0"/>
              </a:spcAft>
              <a:buClr>
                <a:schemeClr val="hlink"/>
              </a:buClr>
              <a:buSzPts val="1200"/>
              <a:buChar char="●"/>
            </a:pPr>
            <a:r>
              <a:rPr b="1" i="1" lang="en">
                <a:solidFill>
                  <a:schemeClr val="hlink"/>
                </a:solidFill>
                <a:latin typeface="Roboto Condensed"/>
                <a:ea typeface="Roboto Condensed"/>
                <a:cs typeface="Roboto Condensed"/>
                <a:sym typeface="Roboto Condensed"/>
              </a:rPr>
              <a:t>Active Defenses:</a:t>
            </a:r>
            <a:r>
              <a:rPr lang="en">
                <a:solidFill>
                  <a:schemeClr val="hlink"/>
                </a:solidFill>
              </a:rPr>
              <a:t> </a:t>
            </a:r>
            <a:endParaRPr>
              <a:solidFill>
                <a:schemeClr val="hlink"/>
              </a:solidFill>
            </a:endParaRPr>
          </a:p>
          <a:p>
            <a:pPr indent="-304800" lvl="1" marL="914400" rtl="0" algn="just">
              <a:spcBef>
                <a:spcPts val="0"/>
              </a:spcBef>
              <a:spcAft>
                <a:spcPts val="0"/>
              </a:spcAft>
              <a:buClr>
                <a:schemeClr val="hlink"/>
              </a:buClr>
              <a:buSzPts val="1200"/>
              <a:buChar char="○"/>
            </a:pPr>
            <a:r>
              <a:rPr lang="en">
                <a:solidFill>
                  <a:schemeClr val="hlink"/>
                </a:solidFill>
              </a:rPr>
              <a:t>Check the distribution of the received ciphertexts during the decapsulation process. </a:t>
            </a:r>
            <a:endParaRPr>
              <a:solidFill>
                <a:schemeClr val="hlink"/>
              </a:solidFill>
            </a:endParaRPr>
          </a:p>
          <a:p>
            <a:pPr indent="0" lvl="0" marL="0" rtl="0" algn="just">
              <a:spcBef>
                <a:spcPts val="0"/>
              </a:spcBef>
              <a:spcAft>
                <a:spcPts val="0"/>
              </a:spcAft>
              <a:buNone/>
            </a:pPr>
            <a:r>
              <a:t/>
            </a:r>
            <a:endParaRPr>
              <a:solidFill>
                <a:schemeClr val="hlink"/>
              </a:solidFill>
            </a:endParaRPr>
          </a:p>
          <a:p>
            <a:pPr indent="0" lvl="0" marL="0" rtl="0" algn="just">
              <a:spcBef>
                <a:spcPts val="0"/>
              </a:spcBef>
              <a:spcAft>
                <a:spcPts val="0"/>
              </a:spcAft>
              <a:buNone/>
            </a:pPr>
            <a:r>
              <a:t/>
            </a:r>
            <a:endParaRPr>
              <a:solidFill>
                <a:schemeClr val="hlink"/>
              </a:solidFill>
            </a:endParaRPr>
          </a:p>
          <a:p>
            <a:pPr indent="0" lvl="0" marL="0" rtl="0" algn="just">
              <a:spcBef>
                <a:spcPts val="0"/>
              </a:spcBef>
              <a:spcAft>
                <a:spcPts val="0"/>
              </a:spcAft>
              <a:buNone/>
            </a:pPr>
            <a:r>
              <a:t/>
            </a:r>
            <a:endParaRPr>
              <a:solidFill>
                <a:schemeClr val="hlink"/>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0"/>
          <p:cNvSpPr txBox="1"/>
          <p:nvPr>
            <p:ph type="ctrTitle"/>
          </p:nvPr>
        </p:nvSpPr>
        <p:spPr>
          <a:xfrm>
            <a:off x="2638350" y="376499"/>
            <a:ext cx="38673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References </a:t>
            </a:r>
            <a:endParaRPr/>
          </a:p>
        </p:txBody>
      </p:sp>
      <p:sp>
        <p:nvSpPr>
          <p:cNvPr id="491" name="Google Shape;491;p70"/>
          <p:cNvSpPr txBox="1"/>
          <p:nvPr>
            <p:ph idx="1" type="subTitle"/>
          </p:nvPr>
        </p:nvSpPr>
        <p:spPr>
          <a:xfrm>
            <a:off x="565975" y="1711850"/>
            <a:ext cx="5997600" cy="1672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 sz="1300">
                <a:solidFill>
                  <a:srgbClr val="212529"/>
                </a:solidFill>
                <a:highlight>
                  <a:srgbClr val="FEFEFE"/>
                </a:highlight>
                <a:latin typeface="Roboto"/>
                <a:ea typeface="Roboto"/>
                <a:cs typeface="Roboto"/>
                <a:sym typeface="Roboto"/>
              </a:rPr>
              <a:t>When Frodo Flips: End-to-End Key Recovery on FrodoKEM via Rowhammer</a:t>
            </a:r>
            <a:endParaRPr sz="1300">
              <a:solidFill>
                <a:srgbClr val="212529"/>
              </a:solidFill>
              <a:highlight>
                <a:srgbClr val="FEFEFE"/>
              </a:highlight>
              <a:latin typeface="Roboto"/>
              <a:ea typeface="Roboto"/>
              <a:cs typeface="Roboto"/>
              <a:sym typeface="Roboto"/>
            </a:endParaRPr>
          </a:p>
          <a:p>
            <a:pPr indent="0" lvl="0" marL="0" rtl="0" algn="l">
              <a:lnSpc>
                <a:spcPct val="115000"/>
              </a:lnSpc>
              <a:spcBef>
                <a:spcPts val="400"/>
              </a:spcBef>
              <a:spcAft>
                <a:spcPts val="0"/>
              </a:spcAft>
              <a:buNone/>
            </a:pPr>
            <a:r>
              <a:rPr i="1" lang="en" sz="1200">
                <a:solidFill>
                  <a:srgbClr val="212529"/>
                </a:solidFill>
                <a:highlight>
                  <a:srgbClr val="FEFEFE"/>
                </a:highlight>
                <a:latin typeface="Roboto"/>
                <a:ea typeface="Roboto"/>
                <a:cs typeface="Roboto"/>
                <a:sym typeface="Roboto"/>
              </a:rPr>
              <a:t>Michael Fahr Jr.</a:t>
            </a:r>
            <a:r>
              <a:rPr lang="en" sz="1200">
                <a:solidFill>
                  <a:srgbClr val="212529"/>
                </a:solidFill>
                <a:highlight>
                  <a:srgbClr val="FEFEFE"/>
                </a:highlight>
                <a:latin typeface="Roboto"/>
                <a:ea typeface="Roboto"/>
                <a:cs typeface="Roboto"/>
                <a:sym typeface="Roboto"/>
              </a:rPr>
              <a:t>, University of Arkansas</a:t>
            </a:r>
            <a:endParaRPr sz="1200">
              <a:solidFill>
                <a:srgbClr val="212529"/>
              </a:solidFill>
              <a:highlight>
                <a:srgbClr val="FEFEFE"/>
              </a:highlight>
              <a:latin typeface="Roboto"/>
              <a:ea typeface="Roboto"/>
              <a:cs typeface="Roboto"/>
              <a:sym typeface="Roboto"/>
            </a:endParaRPr>
          </a:p>
          <a:p>
            <a:pPr indent="0" lvl="0" marL="0" rtl="0" algn="l">
              <a:spcBef>
                <a:spcPts val="0"/>
              </a:spcBef>
              <a:spcAft>
                <a:spcPts val="0"/>
              </a:spcAft>
              <a:buNone/>
            </a:pPr>
            <a:r>
              <a:rPr i="1" lang="en" sz="1200">
                <a:solidFill>
                  <a:srgbClr val="212529"/>
                </a:solidFill>
                <a:highlight>
                  <a:srgbClr val="FEFEFE"/>
                </a:highlight>
                <a:latin typeface="Roboto"/>
                <a:ea typeface="Roboto"/>
                <a:cs typeface="Roboto"/>
                <a:sym typeface="Roboto"/>
              </a:rPr>
              <a:t>Hunter Kippen</a:t>
            </a:r>
            <a:r>
              <a:rPr lang="en" sz="1200">
                <a:solidFill>
                  <a:srgbClr val="212529"/>
                </a:solidFill>
                <a:highlight>
                  <a:srgbClr val="FEFEFE"/>
                </a:highlight>
                <a:latin typeface="Roboto"/>
                <a:ea typeface="Roboto"/>
                <a:cs typeface="Roboto"/>
                <a:sym typeface="Roboto"/>
              </a:rPr>
              <a:t>, University of Maryland, College Park</a:t>
            </a:r>
            <a:endParaRPr sz="1200">
              <a:solidFill>
                <a:srgbClr val="212529"/>
              </a:solidFill>
              <a:highlight>
                <a:srgbClr val="FEFEFE"/>
              </a:highlight>
              <a:latin typeface="Roboto"/>
              <a:ea typeface="Roboto"/>
              <a:cs typeface="Roboto"/>
              <a:sym typeface="Roboto"/>
            </a:endParaRPr>
          </a:p>
          <a:p>
            <a:pPr indent="0" lvl="0" marL="0" rtl="0" algn="l">
              <a:spcBef>
                <a:spcPts val="0"/>
              </a:spcBef>
              <a:spcAft>
                <a:spcPts val="0"/>
              </a:spcAft>
              <a:buNone/>
            </a:pPr>
            <a:r>
              <a:rPr i="1" lang="en" sz="1200">
                <a:solidFill>
                  <a:srgbClr val="212529"/>
                </a:solidFill>
                <a:highlight>
                  <a:srgbClr val="FEFEFE"/>
                </a:highlight>
                <a:latin typeface="Roboto"/>
                <a:ea typeface="Roboto"/>
                <a:cs typeface="Roboto"/>
                <a:sym typeface="Roboto"/>
              </a:rPr>
              <a:t>Andrew Kwong</a:t>
            </a:r>
            <a:r>
              <a:rPr lang="en" sz="1200">
                <a:solidFill>
                  <a:srgbClr val="212529"/>
                </a:solidFill>
                <a:highlight>
                  <a:srgbClr val="FEFEFE"/>
                </a:highlight>
                <a:latin typeface="Roboto"/>
                <a:ea typeface="Roboto"/>
                <a:cs typeface="Roboto"/>
                <a:sym typeface="Roboto"/>
              </a:rPr>
              <a:t>, University of Michigan–Ann Arbor</a:t>
            </a:r>
            <a:endParaRPr sz="1200">
              <a:solidFill>
                <a:srgbClr val="212529"/>
              </a:solidFill>
              <a:highlight>
                <a:srgbClr val="FEFEFE"/>
              </a:highlight>
              <a:latin typeface="Roboto"/>
              <a:ea typeface="Roboto"/>
              <a:cs typeface="Roboto"/>
              <a:sym typeface="Roboto"/>
            </a:endParaRPr>
          </a:p>
          <a:p>
            <a:pPr indent="0" lvl="0" marL="0" rtl="0" algn="l">
              <a:spcBef>
                <a:spcPts val="0"/>
              </a:spcBef>
              <a:spcAft>
                <a:spcPts val="0"/>
              </a:spcAft>
              <a:buNone/>
            </a:pPr>
            <a:r>
              <a:rPr i="1" lang="en" sz="1200">
                <a:solidFill>
                  <a:srgbClr val="212529"/>
                </a:solidFill>
                <a:highlight>
                  <a:srgbClr val="FEFEFE"/>
                </a:highlight>
                <a:latin typeface="Roboto"/>
                <a:ea typeface="Roboto"/>
                <a:cs typeface="Roboto"/>
                <a:sym typeface="Roboto"/>
              </a:rPr>
              <a:t>Thinh Dang</a:t>
            </a:r>
            <a:r>
              <a:rPr lang="en" sz="1200">
                <a:solidFill>
                  <a:srgbClr val="212529"/>
                </a:solidFill>
                <a:highlight>
                  <a:srgbClr val="FEFEFE"/>
                </a:highlight>
                <a:latin typeface="Roboto"/>
                <a:ea typeface="Roboto"/>
                <a:cs typeface="Roboto"/>
                <a:sym typeface="Roboto"/>
              </a:rPr>
              <a:t>, George Washington University, National Institute of Standards and Technology</a:t>
            </a:r>
            <a:endParaRPr sz="1200">
              <a:solidFill>
                <a:srgbClr val="212529"/>
              </a:solidFill>
              <a:highlight>
                <a:srgbClr val="FEFEFE"/>
              </a:highlight>
              <a:latin typeface="Roboto"/>
              <a:ea typeface="Roboto"/>
              <a:cs typeface="Roboto"/>
              <a:sym typeface="Roboto"/>
            </a:endParaRPr>
          </a:p>
          <a:p>
            <a:pPr indent="0" lvl="0" marL="0" rtl="0" algn="l">
              <a:spcBef>
                <a:spcPts val="0"/>
              </a:spcBef>
              <a:spcAft>
                <a:spcPts val="0"/>
              </a:spcAft>
              <a:buNone/>
            </a:pPr>
            <a:r>
              <a:rPr i="1" lang="en" sz="1200">
                <a:solidFill>
                  <a:srgbClr val="212529"/>
                </a:solidFill>
                <a:highlight>
                  <a:srgbClr val="FEFEFE"/>
                </a:highlight>
                <a:latin typeface="Roboto"/>
                <a:ea typeface="Roboto"/>
                <a:cs typeface="Roboto"/>
                <a:sym typeface="Roboto"/>
              </a:rPr>
              <a:t>Jacob Lichtinger</a:t>
            </a:r>
            <a:r>
              <a:rPr lang="en" sz="1200">
                <a:solidFill>
                  <a:srgbClr val="212529"/>
                </a:solidFill>
                <a:highlight>
                  <a:srgbClr val="FEFEFE"/>
                </a:highlight>
                <a:latin typeface="Roboto"/>
                <a:ea typeface="Roboto"/>
                <a:cs typeface="Roboto"/>
                <a:sym typeface="Roboto"/>
              </a:rPr>
              <a:t>, National Institute of Standards and Technology</a:t>
            </a:r>
            <a:endParaRPr sz="1200">
              <a:solidFill>
                <a:srgbClr val="212529"/>
              </a:solidFill>
              <a:highlight>
                <a:srgbClr val="FEFEFE"/>
              </a:highlight>
              <a:latin typeface="Roboto"/>
              <a:ea typeface="Roboto"/>
              <a:cs typeface="Roboto"/>
              <a:sym typeface="Roboto"/>
            </a:endParaRPr>
          </a:p>
          <a:p>
            <a:pPr indent="0" lvl="0" marL="0" rtl="0" algn="l">
              <a:spcBef>
                <a:spcPts val="0"/>
              </a:spcBef>
              <a:spcAft>
                <a:spcPts val="0"/>
              </a:spcAft>
              <a:buNone/>
            </a:pPr>
            <a:r>
              <a:rPr i="1" lang="en" sz="1200">
                <a:solidFill>
                  <a:srgbClr val="212529"/>
                </a:solidFill>
                <a:highlight>
                  <a:srgbClr val="FEFEFE"/>
                </a:highlight>
                <a:latin typeface="Roboto"/>
                <a:ea typeface="Roboto"/>
                <a:cs typeface="Roboto"/>
                <a:sym typeface="Roboto"/>
              </a:rPr>
              <a:t>Dana Dachman-Soled</a:t>
            </a:r>
            <a:r>
              <a:rPr lang="en" sz="1200">
                <a:solidFill>
                  <a:srgbClr val="212529"/>
                </a:solidFill>
                <a:highlight>
                  <a:srgbClr val="FEFEFE"/>
                </a:highlight>
                <a:latin typeface="Roboto"/>
                <a:ea typeface="Roboto"/>
                <a:cs typeface="Roboto"/>
                <a:sym typeface="Roboto"/>
              </a:rPr>
              <a:t>, University of Maryland, College Park</a:t>
            </a:r>
            <a:endParaRPr sz="1200">
              <a:solidFill>
                <a:srgbClr val="212529"/>
              </a:solidFill>
              <a:highlight>
                <a:srgbClr val="FEFEFE"/>
              </a:highlight>
              <a:latin typeface="Roboto"/>
              <a:ea typeface="Roboto"/>
              <a:cs typeface="Roboto"/>
              <a:sym typeface="Roboto"/>
            </a:endParaRPr>
          </a:p>
          <a:p>
            <a:pPr indent="0" lvl="0" marL="0" rtl="0" algn="l">
              <a:spcBef>
                <a:spcPts val="0"/>
              </a:spcBef>
              <a:spcAft>
                <a:spcPts val="0"/>
              </a:spcAft>
              <a:buNone/>
            </a:pPr>
            <a:r>
              <a:rPr i="1" lang="en" sz="1200">
                <a:solidFill>
                  <a:srgbClr val="212529"/>
                </a:solidFill>
                <a:highlight>
                  <a:srgbClr val="FEFEFE"/>
                </a:highlight>
                <a:latin typeface="Roboto"/>
                <a:ea typeface="Roboto"/>
                <a:cs typeface="Roboto"/>
                <a:sym typeface="Roboto"/>
              </a:rPr>
              <a:t>Daniel Genkin</a:t>
            </a:r>
            <a:r>
              <a:rPr lang="en" sz="1200">
                <a:solidFill>
                  <a:srgbClr val="212529"/>
                </a:solidFill>
                <a:highlight>
                  <a:srgbClr val="FEFEFE"/>
                </a:highlight>
                <a:latin typeface="Roboto"/>
                <a:ea typeface="Roboto"/>
                <a:cs typeface="Roboto"/>
                <a:sym typeface="Roboto"/>
              </a:rPr>
              <a:t>, Georgia Institute of Technology</a:t>
            </a:r>
            <a:endParaRPr sz="1200">
              <a:solidFill>
                <a:srgbClr val="212529"/>
              </a:solidFill>
              <a:highlight>
                <a:srgbClr val="FEFEFE"/>
              </a:highlight>
              <a:latin typeface="Roboto"/>
              <a:ea typeface="Roboto"/>
              <a:cs typeface="Roboto"/>
              <a:sym typeface="Roboto"/>
            </a:endParaRPr>
          </a:p>
          <a:p>
            <a:pPr indent="0" lvl="0" marL="0" rtl="0" algn="l">
              <a:spcBef>
                <a:spcPts val="0"/>
              </a:spcBef>
              <a:spcAft>
                <a:spcPts val="0"/>
              </a:spcAft>
              <a:buNone/>
            </a:pPr>
            <a:r>
              <a:rPr i="1" lang="en" sz="1200">
                <a:solidFill>
                  <a:srgbClr val="212529"/>
                </a:solidFill>
                <a:highlight>
                  <a:srgbClr val="FEFEFE"/>
                </a:highlight>
                <a:latin typeface="Roboto"/>
                <a:ea typeface="Roboto"/>
                <a:cs typeface="Roboto"/>
                <a:sym typeface="Roboto"/>
              </a:rPr>
              <a:t>Alexander Nelson</a:t>
            </a:r>
            <a:r>
              <a:rPr lang="en" sz="1200">
                <a:solidFill>
                  <a:srgbClr val="212529"/>
                </a:solidFill>
                <a:highlight>
                  <a:srgbClr val="FEFEFE"/>
                </a:highlight>
                <a:latin typeface="Roboto"/>
                <a:ea typeface="Roboto"/>
                <a:cs typeface="Roboto"/>
                <a:sym typeface="Roboto"/>
              </a:rPr>
              <a:t>, University of Arkansas</a:t>
            </a:r>
            <a:endParaRPr sz="1200">
              <a:solidFill>
                <a:srgbClr val="212529"/>
              </a:solidFill>
              <a:highlight>
                <a:srgbClr val="FEFEFE"/>
              </a:highlight>
              <a:latin typeface="Roboto"/>
              <a:ea typeface="Roboto"/>
              <a:cs typeface="Roboto"/>
              <a:sym typeface="Roboto"/>
            </a:endParaRPr>
          </a:p>
          <a:p>
            <a:pPr indent="0" lvl="0" marL="0" rtl="0" algn="l">
              <a:spcBef>
                <a:spcPts val="0"/>
              </a:spcBef>
              <a:spcAft>
                <a:spcPts val="0"/>
              </a:spcAft>
              <a:buNone/>
            </a:pPr>
            <a:r>
              <a:rPr i="1" lang="en" sz="1200">
                <a:solidFill>
                  <a:srgbClr val="212529"/>
                </a:solidFill>
                <a:highlight>
                  <a:srgbClr val="FEFEFE"/>
                </a:highlight>
                <a:latin typeface="Roboto"/>
                <a:ea typeface="Roboto"/>
                <a:cs typeface="Roboto"/>
                <a:sym typeface="Roboto"/>
              </a:rPr>
              <a:t>Ray Perlner</a:t>
            </a:r>
            <a:r>
              <a:rPr lang="en" sz="1200">
                <a:solidFill>
                  <a:srgbClr val="212529"/>
                </a:solidFill>
                <a:highlight>
                  <a:srgbClr val="FEFEFE"/>
                </a:highlight>
                <a:latin typeface="Roboto"/>
                <a:ea typeface="Roboto"/>
                <a:cs typeface="Roboto"/>
                <a:sym typeface="Roboto"/>
              </a:rPr>
              <a:t>, National Institute of Standards and Technology</a:t>
            </a:r>
            <a:endParaRPr sz="1200">
              <a:solidFill>
                <a:srgbClr val="212529"/>
              </a:solidFill>
              <a:highlight>
                <a:srgbClr val="FEFEFE"/>
              </a:highlight>
              <a:latin typeface="Roboto"/>
              <a:ea typeface="Roboto"/>
              <a:cs typeface="Roboto"/>
              <a:sym typeface="Roboto"/>
            </a:endParaRPr>
          </a:p>
          <a:p>
            <a:pPr indent="0" lvl="0" marL="0" rtl="0" algn="l">
              <a:spcBef>
                <a:spcPts val="0"/>
              </a:spcBef>
              <a:spcAft>
                <a:spcPts val="0"/>
              </a:spcAft>
              <a:buNone/>
            </a:pPr>
            <a:r>
              <a:rPr i="1" lang="en" sz="1200">
                <a:solidFill>
                  <a:srgbClr val="212529"/>
                </a:solidFill>
                <a:highlight>
                  <a:srgbClr val="FEFEFE"/>
                </a:highlight>
                <a:latin typeface="Roboto"/>
                <a:ea typeface="Roboto"/>
                <a:cs typeface="Roboto"/>
                <a:sym typeface="Roboto"/>
              </a:rPr>
              <a:t>Arkady Yerukhimovich</a:t>
            </a:r>
            <a:r>
              <a:rPr lang="en" sz="1200">
                <a:solidFill>
                  <a:srgbClr val="212529"/>
                </a:solidFill>
                <a:highlight>
                  <a:srgbClr val="FEFEFE"/>
                </a:highlight>
                <a:latin typeface="Roboto"/>
                <a:ea typeface="Roboto"/>
                <a:cs typeface="Roboto"/>
                <a:sym typeface="Roboto"/>
              </a:rPr>
              <a:t>, George Washington University</a:t>
            </a:r>
            <a:endParaRPr sz="1200">
              <a:solidFill>
                <a:srgbClr val="212529"/>
              </a:solidFill>
              <a:highlight>
                <a:srgbClr val="FEFEFE"/>
              </a:highlight>
              <a:latin typeface="Roboto"/>
              <a:ea typeface="Roboto"/>
              <a:cs typeface="Roboto"/>
              <a:sym typeface="Roboto"/>
            </a:endParaRPr>
          </a:p>
          <a:p>
            <a:pPr indent="0" lvl="0" marL="0" rtl="0" algn="l">
              <a:spcBef>
                <a:spcPts val="0"/>
              </a:spcBef>
              <a:spcAft>
                <a:spcPts val="0"/>
              </a:spcAft>
              <a:buNone/>
            </a:pPr>
            <a:r>
              <a:rPr i="1" lang="en" sz="1200">
                <a:solidFill>
                  <a:srgbClr val="212529"/>
                </a:solidFill>
                <a:highlight>
                  <a:srgbClr val="FEFEFE"/>
                </a:highlight>
                <a:latin typeface="Roboto"/>
                <a:ea typeface="Roboto"/>
                <a:cs typeface="Roboto"/>
                <a:sym typeface="Roboto"/>
              </a:rPr>
              <a:t>Daniel Apon</a:t>
            </a:r>
            <a:r>
              <a:rPr lang="en" sz="1200">
                <a:solidFill>
                  <a:srgbClr val="212529"/>
                </a:solidFill>
                <a:highlight>
                  <a:srgbClr val="FEFEFE"/>
                </a:highlight>
                <a:latin typeface="Roboto"/>
                <a:ea typeface="Roboto"/>
                <a:cs typeface="Roboto"/>
                <a:sym typeface="Roboto"/>
              </a:rPr>
              <a:t>, Mitre (United States)</a:t>
            </a:r>
            <a:endParaRPr sz="1200">
              <a:solidFill>
                <a:srgbClr val="212529"/>
              </a:solidFill>
              <a:highlight>
                <a:srgbClr val="FEFEFE"/>
              </a:highlight>
              <a:latin typeface="Roboto"/>
              <a:ea typeface="Roboto"/>
              <a:cs typeface="Roboto"/>
              <a:sym typeface="Roboto"/>
            </a:endParaRPr>
          </a:p>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1"/>
          <p:cNvSpPr txBox="1"/>
          <p:nvPr>
            <p:ph type="ctrTitle"/>
          </p:nvPr>
        </p:nvSpPr>
        <p:spPr>
          <a:xfrm>
            <a:off x="1928301" y="884425"/>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THANKS !</a:t>
            </a:r>
            <a:endParaRPr sz="2600"/>
          </a:p>
        </p:txBody>
      </p:sp>
      <p:sp>
        <p:nvSpPr>
          <p:cNvPr id="497" name="Google Shape;497;p71"/>
          <p:cNvSpPr txBox="1"/>
          <p:nvPr>
            <p:ph idx="2" type="ctrTitle"/>
          </p:nvPr>
        </p:nvSpPr>
        <p:spPr>
          <a:xfrm>
            <a:off x="2285749" y="2414050"/>
            <a:ext cx="20343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Manasi M. Singhane</a:t>
            </a:r>
            <a:endParaRPr/>
          </a:p>
        </p:txBody>
      </p:sp>
      <p:sp>
        <p:nvSpPr>
          <p:cNvPr id="498" name="Google Shape;498;p71"/>
          <p:cNvSpPr txBox="1"/>
          <p:nvPr>
            <p:ph idx="5" type="ctrTitle"/>
          </p:nvPr>
        </p:nvSpPr>
        <p:spPr>
          <a:xfrm>
            <a:off x="5047297" y="2414042"/>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Pawan K. Pradhan</a:t>
            </a:r>
            <a:endParaRPr/>
          </a:p>
        </p:txBody>
      </p:sp>
      <p:sp>
        <p:nvSpPr>
          <p:cNvPr id="499" name="Google Shape;499;p71"/>
          <p:cNvSpPr txBox="1"/>
          <p:nvPr>
            <p:ph idx="6" type="subTitle"/>
          </p:nvPr>
        </p:nvSpPr>
        <p:spPr>
          <a:xfrm>
            <a:off x="5047299" y="2708292"/>
            <a:ext cx="17931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400">
                <a:solidFill>
                  <a:schemeClr val="hlink"/>
                </a:solidFill>
                <a:latin typeface="Roboto Condensed"/>
                <a:ea typeface="Roboto Condensed"/>
                <a:cs typeface="Roboto Condensed"/>
                <a:sym typeface="Roboto Condensed"/>
              </a:rPr>
              <a:t>pawan@umd.edu</a:t>
            </a:r>
            <a:endParaRPr/>
          </a:p>
        </p:txBody>
      </p:sp>
      <p:cxnSp>
        <p:nvCxnSpPr>
          <p:cNvPr id="500" name="Google Shape;500;p71"/>
          <p:cNvCxnSpPr/>
          <p:nvPr/>
        </p:nvCxnSpPr>
        <p:spPr>
          <a:xfrm>
            <a:off x="2232425" y="0"/>
            <a:ext cx="0" cy="1062300"/>
          </a:xfrm>
          <a:prstGeom prst="straightConnector1">
            <a:avLst/>
          </a:prstGeom>
          <a:noFill/>
          <a:ln cap="flat" cmpd="sng" w="9525">
            <a:solidFill>
              <a:srgbClr val="595959"/>
            </a:solidFill>
            <a:prstDash val="solid"/>
            <a:round/>
            <a:headEnd len="med" w="med" type="none"/>
            <a:tailEnd len="med" w="med" type="none"/>
          </a:ln>
        </p:spPr>
      </p:cxnSp>
      <p:cxnSp>
        <p:nvCxnSpPr>
          <p:cNvPr id="501" name="Google Shape;501;p71"/>
          <p:cNvCxnSpPr/>
          <p:nvPr/>
        </p:nvCxnSpPr>
        <p:spPr>
          <a:xfrm>
            <a:off x="6916600" y="4522975"/>
            <a:ext cx="0" cy="620400"/>
          </a:xfrm>
          <a:prstGeom prst="straightConnector1">
            <a:avLst/>
          </a:prstGeom>
          <a:noFill/>
          <a:ln cap="flat" cmpd="sng" w="9525">
            <a:solidFill>
              <a:srgbClr val="595959"/>
            </a:solidFill>
            <a:prstDash val="solid"/>
            <a:round/>
            <a:headEnd len="med" w="med" type="none"/>
            <a:tailEnd len="med" w="med" type="none"/>
          </a:ln>
        </p:spPr>
      </p:cxnSp>
      <p:sp>
        <p:nvSpPr>
          <p:cNvPr id="502" name="Google Shape;502;p71"/>
          <p:cNvSpPr txBox="1"/>
          <p:nvPr/>
        </p:nvSpPr>
        <p:spPr>
          <a:xfrm>
            <a:off x="3035450" y="38183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a:solidFill>
                <a:schemeClr val="hlink"/>
              </a:solidFill>
              <a:latin typeface="Roboto Condensed"/>
              <a:ea typeface="Roboto Condensed"/>
              <a:cs typeface="Roboto Condensed"/>
              <a:sym typeface="Roboto Condensed"/>
            </a:endParaRPr>
          </a:p>
        </p:txBody>
      </p:sp>
      <p:sp>
        <p:nvSpPr>
          <p:cNvPr id="503" name="Google Shape;503;p71"/>
          <p:cNvSpPr txBox="1"/>
          <p:nvPr>
            <p:ph idx="6" type="subTitle"/>
          </p:nvPr>
        </p:nvSpPr>
        <p:spPr>
          <a:xfrm>
            <a:off x="2285749" y="2708292"/>
            <a:ext cx="17931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400">
                <a:solidFill>
                  <a:schemeClr val="hlink"/>
                </a:solidFill>
                <a:latin typeface="Roboto Condensed"/>
                <a:ea typeface="Roboto Condensed"/>
                <a:cs typeface="Roboto Condensed"/>
                <a:sym typeface="Roboto Condensed"/>
              </a:rPr>
              <a:t>mshingan@umd.edu</a:t>
            </a:r>
            <a:endParaRPr b="1" sz="1400">
              <a:solidFill>
                <a:schemeClr val="hlink"/>
              </a:solidFill>
              <a:latin typeface="Roboto Condensed"/>
              <a:ea typeface="Roboto Condensed"/>
              <a:cs typeface="Roboto Condensed"/>
              <a:sym typeface="Roboto Condensed"/>
            </a:endParaRPr>
          </a:p>
          <a:p>
            <a:pPr indent="0" lvl="0" marL="0" rtl="0" algn="ctr">
              <a:spcBef>
                <a:spcPts val="0"/>
              </a:spcBef>
              <a:spcAft>
                <a:spcPts val="0"/>
              </a:spcAft>
              <a:buNone/>
            </a:pPr>
            <a:r>
              <a:t/>
            </a:r>
            <a:endParaRPr b="1" sz="1400">
              <a:solidFill>
                <a:schemeClr val="hlink"/>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500"/>
                                        </p:tgtEl>
                                        <p:attrNameLst>
                                          <p:attrName>style.visibility</p:attrName>
                                        </p:attrNameLst>
                                      </p:cBhvr>
                                      <p:to>
                                        <p:strVal val="visible"/>
                                      </p:to>
                                    </p:set>
                                    <p:anim calcmode="lin" valueType="num">
                                      <p:cBhvr additive="base">
                                        <p:cTn dur="1000"/>
                                        <p:tgtEl>
                                          <p:spTgt spid="50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1000"/>
                                        <p:tgtEl>
                                          <p:spTgt spid="5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497"/>
                                        </p:tgtEl>
                                        <p:attrNameLst>
                                          <p:attrName>style.visibility</p:attrName>
                                        </p:attrNameLst>
                                      </p:cBhvr>
                                      <p:to>
                                        <p:strVal val="visible"/>
                                      </p:to>
                                    </p:set>
                                    <p:anim calcmode="lin" valueType="num">
                                      <p:cBhvr additive="base">
                                        <p:cTn dur="1000"/>
                                        <p:tgtEl>
                                          <p:spTgt spid="4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1000"/>
                                        <p:tgtEl>
                                          <p:spTgt spid="49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idx="1" type="body"/>
          </p:nvPr>
        </p:nvSpPr>
        <p:spPr>
          <a:xfrm>
            <a:off x="5654550" y="1800775"/>
            <a:ext cx="3125100" cy="23472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en"/>
              <a:t>Memory stored in a matrix</a:t>
            </a:r>
            <a:endParaRPr/>
          </a:p>
          <a:p>
            <a:pPr indent="-279400" lvl="0" marL="457200" rtl="0" algn="l">
              <a:spcBef>
                <a:spcPts val="0"/>
              </a:spcBef>
              <a:spcAft>
                <a:spcPts val="0"/>
              </a:spcAft>
              <a:buSzPts val="800"/>
              <a:buChar char="●"/>
            </a:pPr>
            <a:r>
              <a:rPr lang="en"/>
              <a:t>DRAM is </a:t>
            </a:r>
            <a:r>
              <a:rPr lang="en"/>
              <a:t>implemented</a:t>
            </a:r>
            <a:r>
              <a:rPr lang="en"/>
              <a:t> with </a:t>
            </a:r>
            <a:r>
              <a:rPr b="1" lang="en">
                <a:latin typeface="Roboto Condensed"/>
                <a:ea typeface="Roboto Condensed"/>
                <a:cs typeface="Roboto Condensed"/>
                <a:sym typeface="Roboto Condensed"/>
              </a:rPr>
              <a:t>capacitor</a:t>
            </a:r>
            <a:r>
              <a:rPr lang="en"/>
              <a:t> and </a:t>
            </a:r>
            <a:r>
              <a:rPr b="1" lang="en">
                <a:latin typeface="Roboto Condensed"/>
                <a:ea typeface="Roboto Condensed"/>
                <a:cs typeface="Roboto Condensed"/>
                <a:sym typeface="Roboto Condensed"/>
              </a:rPr>
              <a:t>transistor</a:t>
            </a:r>
            <a:endParaRPr/>
          </a:p>
          <a:p>
            <a:pPr indent="-279400" lvl="0" marL="457200" rtl="0" algn="l">
              <a:spcBef>
                <a:spcPts val="0"/>
              </a:spcBef>
              <a:spcAft>
                <a:spcPts val="0"/>
              </a:spcAft>
              <a:buSzPts val="800"/>
              <a:buChar char="●"/>
            </a:pPr>
            <a:r>
              <a:rPr lang="en"/>
              <a:t>Capacitor charge = bit value </a:t>
            </a:r>
            <a:r>
              <a:rPr lang="en"/>
              <a:t> </a:t>
            </a:r>
            <a:endParaRPr/>
          </a:p>
          <a:p>
            <a:pPr indent="-279400" lvl="0" marL="457200" rtl="0" algn="l">
              <a:spcBef>
                <a:spcPts val="0"/>
              </a:spcBef>
              <a:spcAft>
                <a:spcPts val="0"/>
              </a:spcAft>
              <a:buSzPts val="800"/>
              <a:buChar char="●"/>
            </a:pPr>
            <a:r>
              <a:rPr lang="en"/>
              <a:t>Can load a “row” into DRAM </a:t>
            </a:r>
            <a:endParaRPr/>
          </a:p>
          <a:p>
            <a:pPr indent="-279400" lvl="0" marL="457200" rtl="0" algn="l">
              <a:spcBef>
                <a:spcPts val="0"/>
              </a:spcBef>
              <a:spcAft>
                <a:spcPts val="0"/>
              </a:spcAft>
              <a:buSzPts val="800"/>
              <a:buChar char="●"/>
            </a:pPr>
            <a:r>
              <a:rPr lang="en"/>
              <a:t>Memory is continuously refreshed </a:t>
            </a:r>
            <a:endParaRPr/>
          </a:p>
          <a:p>
            <a:pPr indent="0" lvl="0" marL="457200" rtl="0" algn="l">
              <a:spcBef>
                <a:spcPts val="1600"/>
              </a:spcBef>
              <a:spcAft>
                <a:spcPts val="1600"/>
              </a:spcAft>
              <a:buNone/>
            </a:pPr>
            <a:r>
              <a:t/>
            </a:r>
            <a:endParaRPr/>
          </a:p>
        </p:txBody>
      </p:sp>
      <p:sp>
        <p:nvSpPr>
          <p:cNvPr id="200" name="Google Shape;200;p33"/>
          <p:cNvSpPr txBox="1"/>
          <p:nvPr>
            <p:ph type="ctrTitle"/>
          </p:nvPr>
        </p:nvSpPr>
        <p:spPr>
          <a:xfrm>
            <a:off x="828600" y="281950"/>
            <a:ext cx="5214300" cy="60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Memory </a:t>
            </a:r>
            <a:endParaRPr/>
          </a:p>
        </p:txBody>
      </p:sp>
      <p:graphicFrame>
        <p:nvGraphicFramePr>
          <p:cNvPr id="201" name="Google Shape;201;p33"/>
          <p:cNvGraphicFramePr/>
          <p:nvPr/>
        </p:nvGraphicFramePr>
        <p:xfrm>
          <a:off x="2143975" y="1031800"/>
          <a:ext cx="3000000" cy="3000000"/>
        </p:xfrm>
        <a:graphic>
          <a:graphicData uri="http://schemas.openxmlformats.org/drawingml/2006/table">
            <a:tbl>
              <a:tblPr>
                <a:noFill/>
                <a:tableStyleId>{540A1AB7-B010-400B-A62A-A94248B6043D}</a:tableStyleId>
              </a:tblPr>
              <a:tblGrid>
                <a:gridCol w="583275"/>
                <a:gridCol w="583275"/>
                <a:gridCol w="583275"/>
                <a:gridCol w="583275"/>
                <a:gridCol w="583275"/>
              </a:tblGrid>
              <a:tr h="639200">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r>
              <a:tr h="639200">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r>
              <a:tr h="639200">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r>
              <a:tr h="639200">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r>
              <a:tr h="639200">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c>
                  <a:txBody>
                    <a:bodyPr/>
                    <a:lstStyle/>
                    <a:p>
                      <a:pPr indent="0" lvl="0" marL="0" rtl="0" algn="l">
                        <a:spcBef>
                          <a:spcPts val="0"/>
                        </a:spcBef>
                        <a:spcAft>
                          <a:spcPts val="0"/>
                        </a:spcAft>
                        <a:buNone/>
                      </a:pPr>
                      <a:r>
                        <a:t/>
                      </a:r>
                      <a:endParaRPr/>
                    </a:p>
                  </a:txBody>
                  <a:tcPr marT="91425" marB="91425" marR="91425" marL="91425">
                    <a:solidFill>
                      <a:srgbClr val="1155CC"/>
                    </a:solidFill>
                  </a:tcPr>
                </a:tc>
              </a:tr>
            </a:tbl>
          </a:graphicData>
        </a:graphic>
      </p:graphicFrame>
      <p:cxnSp>
        <p:nvCxnSpPr>
          <p:cNvPr id="202" name="Google Shape;202;p33"/>
          <p:cNvCxnSpPr/>
          <p:nvPr/>
        </p:nvCxnSpPr>
        <p:spPr>
          <a:xfrm flipH="1" rot="10800000">
            <a:off x="364350" y="2592675"/>
            <a:ext cx="1625700" cy="690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p33"/>
          <p:cNvSpPr/>
          <p:nvPr/>
        </p:nvSpPr>
        <p:spPr>
          <a:xfrm>
            <a:off x="2151100" y="2312275"/>
            <a:ext cx="2916300" cy="637200"/>
          </a:xfrm>
          <a:prstGeom prst="rect">
            <a:avLst/>
          </a:prstGeom>
          <a:noFill/>
          <a:ln cap="flat" cmpd="sng" w="381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BACKGROUND</a:t>
            </a:r>
            <a:endParaRPr/>
          </a:p>
        </p:txBody>
      </p:sp>
      <p:sp>
        <p:nvSpPr>
          <p:cNvPr id="209" name="Google Shape;209;p34"/>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10" name="Google Shape;210;p34"/>
          <p:cNvCxnSpPr/>
          <p:nvPr/>
        </p:nvCxnSpPr>
        <p:spPr>
          <a:xfrm>
            <a:off x="7578325" y="4028400"/>
            <a:ext cx="1565700" cy="0"/>
          </a:xfrm>
          <a:prstGeom prst="straightConnector1">
            <a:avLst/>
          </a:prstGeom>
          <a:noFill/>
          <a:ln cap="flat" cmpd="sng" w="9525">
            <a:solidFill>
              <a:srgbClr val="434343"/>
            </a:solidFill>
            <a:prstDash val="solid"/>
            <a:round/>
            <a:headEnd len="med" w="med" type="none"/>
            <a:tailEnd len="med" w="med" type="none"/>
          </a:ln>
        </p:spPr>
      </p:cxnSp>
      <p:grpSp>
        <p:nvGrpSpPr>
          <p:cNvPr id="211" name="Google Shape;211;p34"/>
          <p:cNvGrpSpPr/>
          <p:nvPr/>
        </p:nvGrpSpPr>
        <p:grpSpPr>
          <a:xfrm>
            <a:off x="8089940" y="561326"/>
            <a:ext cx="423413" cy="421569"/>
            <a:chOff x="7703675" y="2541175"/>
            <a:chExt cx="499425" cy="497250"/>
          </a:xfrm>
        </p:grpSpPr>
        <p:sp>
          <p:nvSpPr>
            <p:cNvPr id="212" name="Google Shape;212;p34"/>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4"/>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4"/>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4"/>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34">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700"/>
                                        <p:tgtEl>
                                          <p:spTgt spid="209"/>
                                        </p:tgtEl>
                                      </p:cBhvr>
                                    </p:animEffect>
                                  </p:childTnLst>
                                </p:cTn>
                              </p:par>
                              <p:par>
                                <p:cTn fill="hold" nodeType="withEffect" presetClass="entr" presetID="2" presetSubtype="2">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idx="1" type="body"/>
          </p:nvPr>
        </p:nvSpPr>
        <p:spPr>
          <a:xfrm>
            <a:off x="5920875" y="1144200"/>
            <a:ext cx="2753700" cy="27186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en"/>
              <a:t>Repeated access to the same row can flip bits in adjacent rows</a:t>
            </a:r>
            <a:endParaRPr/>
          </a:p>
          <a:p>
            <a:pPr indent="-279400" lvl="0" marL="457200" rtl="0" algn="l">
              <a:spcBef>
                <a:spcPts val="0"/>
              </a:spcBef>
              <a:spcAft>
                <a:spcPts val="0"/>
              </a:spcAft>
              <a:buSzPts val="800"/>
              <a:buChar char="●"/>
            </a:pPr>
            <a:r>
              <a:rPr lang="en"/>
              <a:t>Repeated access causes voltage build up </a:t>
            </a:r>
            <a:endParaRPr/>
          </a:p>
          <a:p>
            <a:pPr indent="-279400" lvl="0" marL="457200" rtl="0" algn="l">
              <a:spcBef>
                <a:spcPts val="0"/>
              </a:spcBef>
              <a:spcAft>
                <a:spcPts val="0"/>
              </a:spcAft>
              <a:buSzPts val="800"/>
              <a:buChar char="●"/>
            </a:pPr>
            <a:r>
              <a:rPr lang="en"/>
              <a:t>Voltage build up  → disturbance errors in nearby rows  = </a:t>
            </a:r>
            <a:r>
              <a:rPr b="1" lang="en">
                <a:latin typeface="Roboto Condensed"/>
                <a:ea typeface="Roboto Condensed"/>
                <a:cs typeface="Roboto Condensed"/>
                <a:sym typeface="Roboto Condensed"/>
              </a:rPr>
              <a:t>bit flip</a:t>
            </a:r>
            <a:endParaRPr b="1">
              <a:latin typeface="Roboto Condensed"/>
              <a:ea typeface="Roboto Condensed"/>
              <a:cs typeface="Roboto Condensed"/>
              <a:sym typeface="Roboto Condensed"/>
            </a:endParaRPr>
          </a:p>
          <a:p>
            <a:pPr indent="-304800" lvl="1" marL="914400" rtl="0" algn="l">
              <a:spcBef>
                <a:spcPts val="0"/>
              </a:spcBef>
              <a:spcAft>
                <a:spcPts val="0"/>
              </a:spcAft>
              <a:buSzPts val="1200"/>
              <a:buFont typeface="Roboto Condensed Light"/>
              <a:buChar char="○"/>
            </a:pPr>
            <a:r>
              <a:rPr b="1" lang="en">
                <a:latin typeface="Roboto Condensed"/>
                <a:ea typeface="Roboto Condensed"/>
                <a:cs typeface="Roboto Condensed"/>
                <a:sym typeface="Roboto Condensed"/>
              </a:rPr>
              <a:t>Double Sided </a:t>
            </a:r>
            <a:r>
              <a:rPr lang="en"/>
              <a:t>rowhammer:  accesses rows above + below </a:t>
            </a:r>
            <a:endParaRPr/>
          </a:p>
          <a:p>
            <a:pPr indent="-279400" lvl="0" marL="457200" rtl="0" algn="l">
              <a:spcBef>
                <a:spcPts val="0"/>
              </a:spcBef>
              <a:spcAft>
                <a:spcPts val="0"/>
              </a:spcAft>
              <a:buSzPts val="800"/>
              <a:buFont typeface="Nunito"/>
              <a:buChar char="●"/>
            </a:pPr>
            <a:r>
              <a:rPr b="1" lang="en">
                <a:latin typeface="Roboto Condensed"/>
                <a:ea typeface="Roboto Condensed"/>
                <a:cs typeface="Roboto Condensed"/>
                <a:sym typeface="Roboto Condensed"/>
              </a:rPr>
              <a:t>Repeatability</a:t>
            </a:r>
            <a:r>
              <a:rPr b="1" lang="en">
                <a:latin typeface="Roboto Condensed"/>
                <a:ea typeface="Roboto Condensed"/>
                <a:cs typeface="Roboto Condensed"/>
                <a:sym typeface="Roboto Condensed"/>
              </a:rPr>
              <a:t> of flips: </a:t>
            </a:r>
            <a:r>
              <a:rPr lang="en"/>
              <a:t>A bit that flips is likely to flip again </a:t>
            </a:r>
            <a:endParaRPr/>
          </a:p>
        </p:txBody>
      </p:sp>
      <p:sp>
        <p:nvSpPr>
          <p:cNvPr id="223" name="Google Shape;223;p35"/>
          <p:cNvSpPr txBox="1"/>
          <p:nvPr>
            <p:ph type="ctrTitle"/>
          </p:nvPr>
        </p:nvSpPr>
        <p:spPr>
          <a:xfrm>
            <a:off x="899801" y="198000"/>
            <a:ext cx="5214300" cy="94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Rowhammer Attack</a:t>
            </a:r>
            <a:endParaRPr/>
          </a:p>
        </p:txBody>
      </p:sp>
      <p:sp>
        <p:nvSpPr>
          <p:cNvPr id="224" name="Google Shape;224;p35"/>
          <p:cNvSpPr/>
          <p:nvPr/>
        </p:nvSpPr>
        <p:spPr>
          <a:xfrm>
            <a:off x="2151100" y="2312275"/>
            <a:ext cx="2916300" cy="637200"/>
          </a:xfrm>
          <a:prstGeom prst="rect">
            <a:avLst/>
          </a:prstGeom>
          <a:noFill/>
          <a:ln cap="flat" cmpd="sng" w="381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35"/>
          <p:cNvPicPr preferRelativeResize="0"/>
          <p:nvPr/>
        </p:nvPicPr>
        <p:blipFill>
          <a:blip r:embed="rId3">
            <a:alphaModFix/>
          </a:blip>
          <a:stretch>
            <a:fillRect/>
          </a:stretch>
        </p:blipFill>
        <p:spPr>
          <a:xfrm>
            <a:off x="410975" y="1044025"/>
            <a:ext cx="5439774" cy="3398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6"/>
          <p:cNvPicPr preferRelativeResize="0"/>
          <p:nvPr/>
        </p:nvPicPr>
        <p:blipFill>
          <a:blip r:embed="rId3">
            <a:alphaModFix/>
          </a:blip>
          <a:stretch>
            <a:fillRect/>
          </a:stretch>
        </p:blipFill>
        <p:spPr>
          <a:xfrm>
            <a:off x="532700" y="683700"/>
            <a:ext cx="5669127" cy="2951126"/>
          </a:xfrm>
          <a:prstGeom prst="rect">
            <a:avLst/>
          </a:prstGeom>
          <a:noFill/>
          <a:ln>
            <a:noFill/>
          </a:ln>
        </p:spPr>
      </p:pic>
      <p:sp>
        <p:nvSpPr>
          <p:cNvPr id="231" name="Google Shape;231;p36"/>
          <p:cNvSpPr txBox="1"/>
          <p:nvPr/>
        </p:nvSpPr>
        <p:spPr>
          <a:xfrm>
            <a:off x="532700" y="3803225"/>
            <a:ext cx="737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5"/>
                </a:solidFill>
                <a:latin typeface="Roboto Condensed"/>
                <a:ea typeface="Roboto Condensed"/>
                <a:cs typeface="Roboto Condensed"/>
                <a:sym typeface="Roboto Condensed"/>
              </a:rPr>
              <a:t>NIST PQC Milestones, Standardized Algorithms and 4th Round Candidates</a:t>
            </a:r>
            <a:endParaRPr>
              <a:solidFill>
                <a:schemeClr val="accent5"/>
              </a:solidFill>
              <a:latin typeface="Roboto Condensed"/>
              <a:ea typeface="Roboto Condensed"/>
              <a:cs typeface="Roboto Condensed"/>
              <a:sym typeface="Roboto Condensed"/>
            </a:endParaRPr>
          </a:p>
        </p:txBody>
      </p:sp>
      <p:pic>
        <p:nvPicPr>
          <p:cNvPr id="232" name="Google Shape;232;p36"/>
          <p:cNvPicPr preferRelativeResize="0"/>
          <p:nvPr/>
        </p:nvPicPr>
        <p:blipFill>
          <a:blip r:embed="rId4">
            <a:alphaModFix/>
          </a:blip>
          <a:stretch>
            <a:fillRect/>
          </a:stretch>
        </p:blipFill>
        <p:spPr>
          <a:xfrm>
            <a:off x="6293000" y="683700"/>
            <a:ext cx="2770098" cy="1908625"/>
          </a:xfrm>
          <a:prstGeom prst="rect">
            <a:avLst/>
          </a:prstGeom>
          <a:noFill/>
          <a:ln>
            <a:noFill/>
          </a:ln>
        </p:spPr>
      </p:pic>
      <p:pic>
        <p:nvPicPr>
          <p:cNvPr id="233" name="Google Shape;233;p36"/>
          <p:cNvPicPr preferRelativeResize="0"/>
          <p:nvPr/>
        </p:nvPicPr>
        <p:blipFill>
          <a:blip r:embed="rId5">
            <a:alphaModFix/>
          </a:blip>
          <a:stretch>
            <a:fillRect/>
          </a:stretch>
        </p:blipFill>
        <p:spPr>
          <a:xfrm>
            <a:off x="6454512" y="2663250"/>
            <a:ext cx="2447078" cy="1139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idx="2" type="ctrTitle"/>
          </p:nvPr>
        </p:nvSpPr>
        <p:spPr>
          <a:xfrm>
            <a:off x="1123650" y="338825"/>
            <a:ext cx="5214300" cy="50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hlink"/>
                </a:solidFill>
              </a:rPr>
              <a:t>KEM from PKE</a:t>
            </a:r>
            <a:endParaRPr/>
          </a:p>
        </p:txBody>
      </p:sp>
      <p:sp>
        <p:nvSpPr>
          <p:cNvPr id="239" name="Google Shape;239;p37"/>
          <p:cNvSpPr txBox="1"/>
          <p:nvPr/>
        </p:nvSpPr>
        <p:spPr>
          <a:xfrm flipH="1">
            <a:off x="1256775" y="1794875"/>
            <a:ext cx="60555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Public Key Encryption Scheme (PKE)</a:t>
            </a:r>
            <a:endParaRPr b="1" sz="1600">
              <a:latin typeface="Roboto Condensed"/>
              <a:ea typeface="Roboto Condensed"/>
              <a:cs typeface="Roboto Condensed"/>
              <a:sym typeface="Roboto Condensed"/>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i="1" lang="en" sz="1600" u="sng">
                <a:latin typeface="Roboto Condensed"/>
                <a:ea typeface="Roboto Condensed"/>
                <a:cs typeface="Roboto Condensed"/>
                <a:sym typeface="Roboto Condensed"/>
              </a:rPr>
              <a:t>Def</a:t>
            </a:r>
            <a:r>
              <a:rPr b="1" lang="en" sz="1600" u="sng">
                <a:latin typeface="Roboto Condensed"/>
                <a:ea typeface="Roboto Condensed"/>
                <a:cs typeface="Roboto Condensed"/>
                <a:sym typeface="Roboto Condensed"/>
              </a:rPr>
              <a:t>:</a:t>
            </a:r>
            <a:r>
              <a:rPr lang="en" sz="1600">
                <a:latin typeface="Roboto Condensed Light"/>
                <a:ea typeface="Roboto Condensed Light"/>
                <a:cs typeface="Roboto Condensed Light"/>
                <a:sym typeface="Roboto Condensed Light"/>
              </a:rPr>
              <a:t> </a:t>
            </a:r>
            <a:r>
              <a:rPr lang="en" sz="1600">
                <a:solidFill>
                  <a:schemeClr val="dk1"/>
                </a:solidFill>
                <a:latin typeface="Roboto Condensed Light"/>
                <a:ea typeface="Roboto Condensed Light"/>
                <a:cs typeface="Roboto Condensed Light"/>
                <a:sym typeface="Roboto Condensed Light"/>
              </a:rPr>
              <a:t>A PKE is a tuple of algorithms:</a:t>
            </a:r>
            <a:endParaRPr sz="1600">
              <a:solidFill>
                <a:schemeClr val="dk1"/>
              </a:solidFill>
              <a:latin typeface="Roboto Condensed Light"/>
              <a:ea typeface="Roboto Condensed Light"/>
              <a:cs typeface="Roboto Condensed Light"/>
              <a:sym typeface="Roboto Condensed Light"/>
            </a:endParaRPr>
          </a:p>
          <a:p>
            <a:pPr indent="-311150" lvl="0" marL="457200" rtl="0" algn="l">
              <a:spcBef>
                <a:spcPts val="0"/>
              </a:spcBef>
              <a:spcAft>
                <a:spcPts val="0"/>
              </a:spcAft>
              <a:buClr>
                <a:schemeClr val="hlink"/>
              </a:buClr>
              <a:buSzPts val="1300"/>
              <a:buFont typeface="Roboto Condensed Light"/>
              <a:buChar char="●"/>
            </a:pPr>
            <a:r>
              <a:rPr b="1" lang="en" sz="1600">
                <a:solidFill>
                  <a:schemeClr val="dk1"/>
                </a:solidFill>
                <a:latin typeface="Roboto Condensed"/>
                <a:ea typeface="Roboto Condensed"/>
                <a:cs typeface="Roboto Condensed"/>
                <a:sym typeface="Roboto Condensed"/>
              </a:rPr>
              <a:t>KeyGen()</a:t>
            </a:r>
            <a:r>
              <a:rPr lang="en" sz="1600">
                <a:solidFill>
                  <a:schemeClr val="dk1"/>
                </a:solidFill>
                <a:latin typeface="Roboto Condensed Light"/>
                <a:ea typeface="Roboto Condensed Light"/>
                <a:cs typeface="Roboto Condensed Light"/>
                <a:sym typeface="Roboto Condensed Light"/>
              </a:rPr>
              <a:t> - Outputs </a:t>
            </a:r>
            <a:r>
              <a:rPr i="1" lang="en" sz="1600">
                <a:solidFill>
                  <a:schemeClr val="dk1"/>
                </a:solidFill>
                <a:latin typeface="Roboto Condensed Light"/>
                <a:ea typeface="Roboto Condensed Light"/>
                <a:cs typeface="Roboto Condensed Light"/>
                <a:sym typeface="Roboto Condensed Light"/>
              </a:rPr>
              <a:t>(pk,sk) </a:t>
            </a:r>
            <a:r>
              <a:rPr lang="en" sz="1600">
                <a:solidFill>
                  <a:schemeClr val="dk1"/>
                </a:solidFill>
                <a:latin typeface="Roboto Condensed Light"/>
                <a:ea typeface="Roboto Condensed Light"/>
                <a:cs typeface="Roboto Condensed Light"/>
                <a:sym typeface="Roboto Condensed Light"/>
              </a:rPr>
              <a:t>| Public Key = pk ; Secret Key = sk</a:t>
            </a:r>
            <a:endParaRPr sz="1600">
              <a:solidFill>
                <a:schemeClr val="dk1"/>
              </a:solidFill>
              <a:latin typeface="Roboto Condensed Light"/>
              <a:ea typeface="Roboto Condensed Light"/>
              <a:cs typeface="Roboto Condensed Light"/>
              <a:sym typeface="Roboto Condensed Light"/>
            </a:endParaRPr>
          </a:p>
          <a:p>
            <a:pPr indent="-311150" lvl="0" marL="457200" rtl="0" algn="l">
              <a:spcBef>
                <a:spcPts val="0"/>
              </a:spcBef>
              <a:spcAft>
                <a:spcPts val="0"/>
              </a:spcAft>
              <a:buClr>
                <a:schemeClr val="hlink"/>
              </a:buClr>
              <a:buSzPts val="1300"/>
              <a:buFont typeface="Roboto Condensed Light"/>
              <a:buChar char="●"/>
            </a:pPr>
            <a:r>
              <a:rPr b="1" lang="en" sz="1600">
                <a:solidFill>
                  <a:schemeClr val="dk1"/>
                </a:solidFill>
                <a:latin typeface="Roboto Condensed"/>
                <a:ea typeface="Roboto Condensed"/>
                <a:cs typeface="Roboto Condensed"/>
                <a:sym typeface="Roboto Condensed"/>
              </a:rPr>
              <a:t>Enc(pk,µ)</a:t>
            </a:r>
            <a:r>
              <a:rPr lang="en" sz="1600">
                <a:solidFill>
                  <a:schemeClr val="dk1"/>
                </a:solidFill>
                <a:latin typeface="Roboto Condensed Light"/>
                <a:ea typeface="Roboto Condensed Light"/>
                <a:cs typeface="Roboto Condensed Light"/>
                <a:sym typeface="Roboto Condensed Light"/>
              </a:rPr>
              <a:t> - takes inputs public key </a:t>
            </a:r>
            <a:r>
              <a:rPr i="1" lang="en" sz="1600">
                <a:solidFill>
                  <a:schemeClr val="dk1"/>
                </a:solidFill>
                <a:latin typeface="Roboto Condensed Light"/>
                <a:ea typeface="Roboto Condensed Light"/>
                <a:cs typeface="Roboto Condensed Light"/>
                <a:sym typeface="Roboto Condensed Light"/>
              </a:rPr>
              <a:t>pk </a:t>
            </a:r>
            <a:r>
              <a:rPr lang="en" sz="1600">
                <a:solidFill>
                  <a:schemeClr val="dk1"/>
                </a:solidFill>
                <a:latin typeface="Roboto Condensed Light"/>
                <a:ea typeface="Roboto Condensed Light"/>
                <a:cs typeface="Roboto Condensed Light"/>
                <a:sym typeface="Roboto Condensed Light"/>
              </a:rPr>
              <a:t>&amp; message </a:t>
            </a:r>
            <a:r>
              <a:rPr i="1" lang="en" sz="1600">
                <a:solidFill>
                  <a:schemeClr val="dk1"/>
                </a:solidFill>
                <a:latin typeface="Roboto Condensed Light"/>
                <a:ea typeface="Roboto Condensed Light"/>
                <a:cs typeface="Roboto Condensed Light"/>
                <a:sym typeface="Roboto Condensed Light"/>
              </a:rPr>
              <a:t>µ </a:t>
            </a:r>
            <a:r>
              <a:rPr lang="en" sz="1600">
                <a:solidFill>
                  <a:schemeClr val="dk1"/>
                </a:solidFill>
                <a:latin typeface="Roboto Condensed Light"/>
                <a:ea typeface="Roboto Condensed Light"/>
                <a:cs typeface="Roboto Condensed Light"/>
                <a:sym typeface="Roboto Condensed Light"/>
              </a:rPr>
              <a:t>and outputs ciphertext </a:t>
            </a:r>
            <a:r>
              <a:rPr i="1" lang="en" sz="1600">
                <a:solidFill>
                  <a:schemeClr val="dk1"/>
                </a:solidFill>
                <a:latin typeface="Roboto Condensed Light"/>
                <a:ea typeface="Roboto Condensed Light"/>
                <a:cs typeface="Roboto Condensed Light"/>
                <a:sym typeface="Roboto Condensed Light"/>
              </a:rPr>
              <a:t>c</a:t>
            </a:r>
            <a:r>
              <a:rPr lang="en" sz="1600">
                <a:solidFill>
                  <a:schemeClr val="dk1"/>
                </a:solidFill>
                <a:latin typeface="Roboto Condensed Light"/>
                <a:ea typeface="Roboto Condensed Light"/>
                <a:cs typeface="Roboto Condensed Light"/>
                <a:sym typeface="Roboto Condensed Light"/>
              </a:rPr>
              <a:t>.</a:t>
            </a:r>
            <a:endParaRPr sz="1600">
              <a:solidFill>
                <a:schemeClr val="dk1"/>
              </a:solidFill>
              <a:latin typeface="Roboto Condensed Light"/>
              <a:ea typeface="Roboto Condensed Light"/>
              <a:cs typeface="Roboto Condensed Light"/>
              <a:sym typeface="Roboto Condensed Light"/>
            </a:endParaRPr>
          </a:p>
          <a:p>
            <a:pPr indent="-311150" lvl="0" marL="457200" rtl="0" algn="l">
              <a:spcBef>
                <a:spcPts val="0"/>
              </a:spcBef>
              <a:spcAft>
                <a:spcPts val="0"/>
              </a:spcAft>
              <a:buClr>
                <a:schemeClr val="hlink"/>
              </a:buClr>
              <a:buSzPts val="1300"/>
              <a:buFont typeface="Roboto Condensed Light"/>
              <a:buChar char="●"/>
            </a:pPr>
            <a:r>
              <a:rPr b="1" lang="en" sz="1600">
                <a:solidFill>
                  <a:schemeClr val="dk1"/>
                </a:solidFill>
                <a:latin typeface="Roboto Condensed"/>
                <a:ea typeface="Roboto Condensed"/>
                <a:cs typeface="Roboto Condensed"/>
                <a:sym typeface="Roboto Condensed"/>
              </a:rPr>
              <a:t>Dec(sk,c)</a:t>
            </a:r>
            <a:r>
              <a:rPr lang="en" sz="1600">
                <a:solidFill>
                  <a:schemeClr val="dk1"/>
                </a:solidFill>
                <a:latin typeface="Roboto Condensed Light"/>
                <a:ea typeface="Roboto Condensed Light"/>
                <a:cs typeface="Roboto Condensed Light"/>
                <a:sym typeface="Roboto Condensed Light"/>
              </a:rPr>
              <a:t> takes input as secret key </a:t>
            </a:r>
            <a:r>
              <a:rPr i="1" lang="en" sz="1600">
                <a:solidFill>
                  <a:schemeClr val="dk1"/>
                </a:solidFill>
                <a:latin typeface="Roboto Condensed Light"/>
                <a:ea typeface="Roboto Condensed Light"/>
                <a:cs typeface="Roboto Condensed Light"/>
                <a:sym typeface="Roboto Condensed Light"/>
              </a:rPr>
              <a:t>sk </a:t>
            </a:r>
            <a:r>
              <a:rPr lang="en" sz="1600">
                <a:solidFill>
                  <a:schemeClr val="dk1"/>
                </a:solidFill>
                <a:latin typeface="Roboto Condensed Light"/>
                <a:ea typeface="Roboto Condensed Light"/>
                <a:cs typeface="Roboto Condensed Light"/>
                <a:sym typeface="Roboto Condensed Light"/>
              </a:rPr>
              <a:t>and ciphertext </a:t>
            </a:r>
            <a:r>
              <a:rPr i="1" lang="en" sz="1600">
                <a:solidFill>
                  <a:schemeClr val="dk1"/>
                </a:solidFill>
                <a:latin typeface="Roboto Condensed Light"/>
                <a:ea typeface="Roboto Condensed Light"/>
                <a:cs typeface="Roboto Condensed Light"/>
                <a:sym typeface="Roboto Condensed Light"/>
              </a:rPr>
              <a:t>c </a:t>
            </a:r>
            <a:r>
              <a:rPr lang="en" sz="1600">
                <a:solidFill>
                  <a:schemeClr val="dk1"/>
                </a:solidFill>
                <a:latin typeface="Roboto Condensed Light"/>
                <a:ea typeface="Roboto Condensed Light"/>
                <a:cs typeface="Roboto Condensed Light"/>
                <a:sym typeface="Roboto Condensed Light"/>
              </a:rPr>
              <a:t>and outputs message  µ or fails. </a:t>
            </a:r>
            <a:endParaRPr sz="1600">
              <a:latin typeface="Roboto Condensed Light"/>
              <a:ea typeface="Roboto Condensed Light"/>
              <a:cs typeface="Roboto Condensed Light"/>
              <a:sym typeface="Roboto Condensed Light"/>
            </a:endParaRPr>
          </a:p>
        </p:txBody>
      </p:sp>
      <p:sp>
        <p:nvSpPr>
          <p:cNvPr id="240" name="Google Shape;240;p37"/>
          <p:cNvSpPr txBox="1"/>
          <p:nvPr/>
        </p:nvSpPr>
        <p:spPr>
          <a:xfrm flipH="1">
            <a:off x="1123650" y="3824850"/>
            <a:ext cx="60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